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7D706-E765-89A2-D0A9-D748E9A21CE6}" v="781" dt="2024-03-18T09:03:39.283"/>
    <p1510:client id="{8523F906-A946-E135-22ED-7D9B6C2179DA}" v="37" dt="2024-03-18T18:41:33.502"/>
    <p1510:client id="{B35A67E9-50E7-7763-4963-5014F0324291}" v="1501" dt="2024-03-18T18:31:57.79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Collection%20API%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Vasileios Kottas</a:t>
            </a:r>
          </a:p>
          <a:p>
            <a:r>
              <a:rPr lang="en-US" dirty="0">
                <a:solidFill>
                  <a:schemeClr val="bg2"/>
                </a:solidFill>
                <a:latin typeface="Abadi"/>
                <a:ea typeface="SF Pro" pitchFamily="2" charset="0"/>
                <a:cs typeface="SF Pro" pitchFamily="2" charset="0"/>
              </a:rPr>
              <a:t>18/3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712799"/>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From the dataset, we had different cases for the booster's landing. Below are the cases:</a:t>
            </a:r>
            <a:endParaRPr lang="en-US" dirty="0"/>
          </a:p>
          <a:p>
            <a:r>
              <a:rPr lang="en-US" sz="2200" dirty="0">
                <a:solidFill>
                  <a:schemeClr val="accent3">
                    <a:lumMod val="25000"/>
                  </a:schemeClr>
                </a:solidFill>
                <a:latin typeface="Abadi"/>
                <a:cs typeface="Calibri"/>
              </a:rPr>
              <a:t>True Ocean means the mission outcome was successfully landed to a specific region of the ocean, False Ocean meant unsuccessful landing.</a:t>
            </a:r>
            <a:endParaRPr lang="en-US" dirty="0">
              <a:solidFill>
                <a:schemeClr val="accent3">
                  <a:lumMod val="25000"/>
                </a:schemeClr>
              </a:solidFill>
              <a:latin typeface="Abadi"/>
            </a:endParaRPr>
          </a:p>
          <a:p>
            <a:r>
              <a:rPr lang="en-US" sz="2200" dirty="0">
                <a:solidFill>
                  <a:schemeClr val="accent3">
                    <a:lumMod val="25000"/>
                  </a:schemeClr>
                </a:solidFill>
                <a:ea typeface="+mn-lt"/>
                <a:cs typeface="+mn-lt"/>
              </a:rPr>
              <a:t>True RTLS means the mission outcome was successfully landed to a ground pad False RTLS means the mission outcome was unsuccessfully landed to a ground pad.</a:t>
            </a:r>
            <a:endParaRPr lang="en-US" sz="2200" dirty="0">
              <a:solidFill>
                <a:schemeClr val="accent3">
                  <a:lumMod val="25000"/>
                </a:schemeClr>
              </a:solidFill>
              <a:latin typeface="Abadi"/>
              <a:cs typeface="Calibri"/>
            </a:endParaRPr>
          </a:p>
          <a:p>
            <a:r>
              <a:rPr lang="en-US" sz="2200" dirty="0">
                <a:solidFill>
                  <a:schemeClr val="accent3">
                    <a:lumMod val="25000"/>
                  </a:schemeClr>
                </a:solidFill>
                <a:ea typeface="+mn-lt"/>
                <a:cs typeface="+mn-lt"/>
              </a:rPr>
              <a:t>True ASDS means the mission outcome was successfully landed on a drone ship False ASDS means the mission outcome was unsuccessfully landed on a drone ship.</a:t>
            </a:r>
            <a:endParaRPr lang="en-US" sz="2200" dirty="0">
              <a:solidFill>
                <a:schemeClr val="accent3">
                  <a:lumMod val="25000"/>
                </a:schemeClr>
              </a:solidFill>
              <a:latin typeface="Calibri"/>
              <a:cs typeface="Calibri"/>
            </a:endParaRPr>
          </a:p>
          <a:p>
            <a:pPr marL="0" indent="0">
              <a:buNone/>
            </a:pPr>
            <a:r>
              <a:rPr lang="en-US" sz="2200" dirty="0">
                <a:solidFill>
                  <a:schemeClr val="accent3">
                    <a:lumMod val="25000"/>
                  </a:schemeClr>
                </a:solidFill>
                <a:latin typeface="Calibri"/>
                <a:cs typeface="Calibri"/>
              </a:rPr>
              <a:t>During the processing of the data,  the outcomes where converted into 1 for successful landing and 0 for </a:t>
            </a:r>
            <a:r>
              <a:rPr lang="en-US" sz="2200" dirty="0">
                <a:solidFill>
                  <a:schemeClr val="accent3">
                    <a:lumMod val="25000"/>
                  </a:schemeClr>
                </a:solidFill>
                <a:ea typeface="+mn-lt"/>
                <a:cs typeface="+mn-lt"/>
              </a:rPr>
              <a:t>unsuccessful.</a:t>
            </a:r>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cs typeface="Calibri"/>
                <a:hlinkClick r:id="rId3"/>
              </a:rPr>
              <a:t>Github URL Data wrangling</a:t>
            </a:r>
            <a:endParaRPr lang="en-US" sz="2200" dirty="0">
              <a:solidFill>
                <a:schemeClr val="accent3">
                  <a:lumMod val="25000"/>
                </a:schemeClr>
              </a:solidFill>
              <a:cs typeface="Calibri"/>
            </a:endParaRPr>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788" y="1412161"/>
            <a:ext cx="10507589" cy="5211029"/>
          </a:xfrm>
          <a:prstGeom prst="rect">
            <a:avLst/>
          </a:prstGeom>
        </p:spPr>
        <p:txBody>
          <a:bodyPr lIns="91440" tIns="45720" rIns="91440" bIns="45720" anchor="t"/>
          <a:lstStyle/>
          <a:p>
            <a:pPr marL="0" indent="0">
              <a:buNone/>
            </a:pPr>
            <a:r>
              <a:rPr lang="en-US" dirty="0">
                <a:solidFill>
                  <a:srgbClr val="000000"/>
                </a:solidFill>
                <a:ea typeface="+mn-lt"/>
                <a:cs typeface="+mn-lt"/>
              </a:rPr>
              <a:t>Charts were plotted: </a:t>
            </a:r>
          </a:p>
          <a:p>
            <a:pPr marL="457200" lvl="1" indent="0">
              <a:buNone/>
            </a:pPr>
            <a:r>
              <a:rPr lang="en-US" dirty="0">
                <a:solidFill>
                  <a:srgbClr val="000000"/>
                </a:solidFill>
                <a:ea typeface="+mn-lt"/>
                <a:cs typeface="+mn-lt"/>
              </a:rPr>
              <a:t>Flight Number vs. Payload Mass, Flight Number vs. Launch Site, Payload Mass vs. Launch Site, Orbit Type vs. Success Rate, Flight Number vs. Orbit Type, Payload Mass vs Orbit Type and Success Rate Yearly Trend</a:t>
            </a:r>
          </a:p>
          <a:p>
            <a:pPr marL="457200" lvl="1" indent="0">
              <a:buNone/>
            </a:pPr>
            <a:endParaRPr lang="en-US" dirty="0">
              <a:solidFill>
                <a:srgbClr val="000000"/>
              </a:solidFill>
              <a:ea typeface="+mn-lt"/>
              <a:cs typeface="+mn-lt"/>
            </a:endParaRPr>
          </a:p>
          <a:p>
            <a:pPr marL="0">
              <a:buNone/>
            </a:pPr>
            <a:r>
              <a:rPr lang="en-US" dirty="0">
                <a:cs typeface="Calibri"/>
              </a:rPr>
              <a:t>Scatter plots show the relationship between variables. If a relationship exists, they could be used in machine learning model.</a:t>
            </a:r>
          </a:p>
          <a:p>
            <a:pPr marL="0">
              <a:buNone/>
            </a:pPr>
            <a:r>
              <a:rPr lang="en-US" dirty="0">
                <a:cs typeface="Calibri"/>
              </a:rPr>
              <a:t> Bar charts show comparisons among discrete categories. The goal is to show the relationship between the specific categories being compared and a measured value. </a:t>
            </a:r>
          </a:p>
          <a:p>
            <a:pPr marL="0">
              <a:buNone/>
            </a:pPr>
            <a:r>
              <a:rPr lang="en-US" dirty="0">
                <a:cs typeface="Calibri"/>
              </a:rPr>
              <a:t>Line charts show trends in data over time (time series).</a:t>
            </a:r>
          </a:p>
          <a:p>
            <a:pPr marL="0">
              <a:buNone/>
            </a:pPr>
            <a:r>
              <a:rPr lang="en-US" dirty="0">
                <a:cs typeface="Calibri"/>
                <a:hlinkClick r:id="rId3"/>
              </a:rPr>
              <a:t>Github URL </a:t>
            </a:r>
            <a:endParaRPr lang="en-US" dirty="0">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9375" y="321653"/>
            <a:ext cx="9071512" cy="4341570"/>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ea typeface="+mn-lt"/>
                <a:cs typeface="+mn-lt"/>
              </a:rPr>
              <a:t>Performed SQL queries: </a:t>
            </a:r>
          </a:p>
          <a:p>
            <a:pPr>
              <a:lnSpc>
                <a:spcPct val="100000"/>
              </a:lnSpc>
              <a:spcBef>
                <a:spcPts val="1400"/>
              </a:spcBef>
            </a:pPr>
            <a:r>
              <a:rPr lang="en-US" sz="1600" dirty="0">
                <a:solidFill>
                  <a:schemeClr val="accent3">
                    <a:lumMod val="25000"/>
                  </a:schemeClr>
                </a:solidFill>
                <a:latin typeface="Abadi"/>
                <a:ea typeface="+mn-lt"/>
                <a:cs typeface="+mn-lt"/>
              </a:rPr>
              <a:t>Displaying the names of the unique launch sites in the space mission </a:t>
            </a:r>
          </a:p>
          <a:p>
            <a:pPr>
              <a:lnSpc>
                <a:spcPct val="100000"/>
              </a:lnSpc>
              <a:spcBef>
                <a:spcPts val="1400"/>
              </a:spcBef>
            </a:pPr>
            <a:r>
              <a:rPr lang="en-US" sz="1600" dirty="0">
                <a:solidFill>
                  <a:schemeClr val="accent3">
                    <a:lumMod val="25000"/>
                  </a:schemeClr>
                </a:solidFill>
                <a:latin typeface="Abadi"/>
                <a:ea typeface="+mn-lt"/>
                <a:cs typeface="+mn-lt"/>
              </a:rPr>
              <a:t> Displaying 5 records where launch sites begin with the string ‘CCA' </a:t>
            </a:r>
          </a:p>
          <a:p>
            <a:pPr>
              <a:lnSpc>
                <a:spcPct val="100000"/>
              </a:lnSpc>
              <a:spcBef>
                <a:spcPts val="1400"/>
              </a:spcBef>
            </a:pPr>
            <a:r>
              <a:rPr lang="en-US" sz="1600" dirty="0">
                <a:solidFill>
                  <a:schemeClr val="accent3">
                    <a:lumMod val="25000"/>
                  </a:schemeClr>
                </a:solidFill>
                <a:latin typeface="Abadi"/>
                <a:ea typeface="+mn-lt"/>
                <a:cs typeface="+mn-lt"/>
              </a:rPr>
              <a:t> Displaying the total payload mass carried by boosters launched by NASA (CRS) • Displaying average payload mass carried by booster version F9 v1.1</a:t>
            </a:r>
          </a:p>
          <a:p>
            <a:pPr>
              <a:lnSpc>
                <a:spcPct val="100000"/>
              </a:lnSpc>
              <a:spcBef>
                <a:spcPts val="1400"/>
              </a:spcBef>
            </a:pPr>
            <a:r>
              <a:rPr lang="en-US" sz="1600" dirty="0">
                <a:solidFill>
                  <a:schemeClr val="accent3">
                    <a:lumMod val="25000"/>
                  </a:schemeClr>
                </a:solidFill>
                <a:latin typeface="Abadi"/>
                <a:ea typeface="+mn-lt"/>
                <a:cs typeface="+mn-lt"/>
              </a:rPr>
              <a:t> Listing the date when the first successful landing outcome in ground pad was achieved </a:t>
            </a:r>
          </a:p>
          <a:p>
            <a:pPr>
              <a:lnSpc>
                <a:spcPct val="100000"/>
              </a:lnSpc>
              <a:spcBef>
                <a:spcPts val="1400"/>
              </a:spcBef>
            </a:pPr>
            <a:r>
              <a:rPr lang="en-US" sz="1600" dirty="0">
                <a:solidFill>
                  <a:schemeClr val="accent3">
                    <a:lumMod val="25000"/>
                  </a:schemeClr>
                </a:solidFill>
                <a:latin typeface="Abadi"/>
                <a:ea typeface="+mn-lt"/>
                <a:cs typeface="+mn-lt"/>
              </a:rPr>
              <a:t> Listing the names of the boosters which have success in drone ship and have payload mass greater than 4000 but less than 6000 • Listing the total number of successful and failure mission outcomes </a:t>
            </a:r>
          </a:p>
          <a:p>
            <a:pPr>
              <a:lnSpc>
                <a:spcPct val="100000"/>
              </a:lnSpc>
              <a:spcBef>
                <a:spcPts val="1400"/>
              </a:spcBef>
            </a:pPr>
            <a:r>
              <a:rPr lang="en-US" sz="1600" dirty="0">
                <a:solidFill>
                  <a:schemeClr val="accent3">
                    <a:lumMod val="25000"/>
                  </a:schemeClr>
                </a:solidFill>
                <a:latin typeface="Abadi"/>
                <a:ea typeface="+mn-lt"/>
                <a:cs typeface="+mn-lt"/>
              </a:rPr>
              <a:t>Listing the names of the booster versions which have carried the maximum payload mass </a:t>
            </a:r>
          </a:p>
          <a:p>
            <a:pPr>
              <a:lnSpc>
                <a:spcPct val="100000"/>
              </a:lnSpc>
              <a:spcBef>
                <a:spcPts val="1400"/>
              </a:spcBef>
            </a:pPr>
            <a:r>
              <a:rPr lang="en-US" sz="1600" dirty="0">
                <a:solidFill>
                  <a:schemeClr val="accent3">
                    <a:lumMod val="25000"/>
                  </a:schemeClr>
                </a:solidFill>
                <a:latin typeface="Abadi"/>
                <a:ea typeface="+mn-lt"/>
                <a:cs typeface="+mn-lt"/>
              </a:rPr>
              <a:t>Listing the failed landing outcomes in drone ship, their booster versions and launch site names for the months in year 2015</a:t>
            </a:r>
          </a:p>
          <a:p>
            <a:pPr>
              <a:lnSpc>
                <a:spcPct val="100000"/>
              </a:lnSpc>
              <a:spcBef>
                <a:spcPts val="1400"/>
              </a:spcBef>
            </a:pPr>
            <a:r>
              <a:rPr lang="en-US" sz="1600" dirty="0">
                <a:solidFill>
                  <a:schemeClr val="accent3">
                    <a:lumMod val="25000"/>
                  </a:schemeClr>
                </a:solidFill>
                <a:latin typeface="Abadi"/>
                <a:ea typeface="+mn-lt"/>
                <a:cs typeface="+mn-lt"/>
              </a:rPr>
              <a:t>Ranking the count of landing outcomes (such as Failure (drone ship) or Success (ground pad)) between the date 2010-06-04 and 2017-03-20 in descending order</a:t>
            </a:r>
            <a:endParaRPr lang="en-US" sz="1600" dirty="0" err="1">
              <a:solidFill>
                <a:schemeClr val="accent3">
                  <a:lumMod val="25000"/>
                </a:schemeClr>
              </a:solidFill>
              <a:latin typeface="Abadi"/>
              <a:ea typeface="+mn-lt"/>
              <a:cs typeface="+mn-lt"/>
            </a:endParaRPr>
          </a:p>
          <a:p>
            <a:pPr>
              <a:lnSpc>
                <a:spcPct val="100000"/>
              </a:lnSpc>
              <a:spcBef>
                <a:spcPts val="1400"/>
              </a:spcBef>
            </a:pPr>
            <a:r>
              <a:rPr lang="en-US" sz="16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Github</a:t>
            </a:r>
            <a:r>
              <a:rPr lang="en-US" sz="1600" dirty="0">
                <a:solidFill>
                  <a:schemeClr val="accent3">
                    <a:lumMod val="25000"/>
                  </a:schemeClr>
                </a:solidFill>
                <a:latin typeface="Abadi"/>
                <a:cs typeface="Calibri"/>
                <a:hlinkClick r:id="rId3">
                  <a:extLst>
                    <a:ext uri="{A12FA001-AC4F-418D-AE19-62706E023703}">
                      <ahyp:hlinkClr xmlns:ahyp="http://schemas.microsoft.com/office/drawing/2018/hyperlinkcolor" val="tx"/>
                    </a:ext>
                  </a:extLst>
                </a:hlinkClick>
              </a:rPr>
              <a:t> URL EDA WITH SQL</a:t>
            </a:r>
            <a:r>
              <a:rPr lang="en-US" sz="1600" dirty="0">
                <a:solidFill>
                  <a:schemeClr val="accent3">
                    <a:lumMod val="25000"/>
                  </a:schemeClr>
                </a:solidFill>
                <a:latin typeface="Abadi"/>
                <a:cs typeface="Calibri"/>
              </a:rPr>
              <a:t>  </a:t>
            </a: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814" y="1503824"/>
            <a:ext cx="10642601" cy="43806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Markers of all Launch Sites: </a:t>
            </a:r>
            <a:endParaRPr lang="en-US"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US" sz="2200" dirty="0">
                <a:solidFill>
                  <a:schemeClr val="accent3">
                    <a:lumMod val="25000"/>
                  </a:schemeClr>
                </a:solidFill>
                <a:ea typeface="+mn-lt"/>
                <a:cs typeface="+mn-lt"/>
              </a:rPr>
              <a:t>Added Marker with Circle, Popup Label and Text Label of NASA Johnson Space Center using its latitude and longitude coordinates as a start location. </a:t>
            </a:r>
            <a:endParaRPr lang="en-US" sz="2200" dirty="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US" sz="2200" dirty="0">
                <a:solidFill>
                  <a:schemeClr val="accent3">
                    <a:lumMod val="25000"/>
                  </a:schemeClr>
                </a:solidFill>
                <a:ea typeface="+mn-lt"/>
                <a:cs typeface="+mn-lt"/>
              </a:rPr>
              <a:t>Added Markers with Circle, Popup Label and Text Label of all Launch Sites using their latitude and longitude coordinates to show their geographical locations and proximity to Equator and coasts.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Calibri" panose="020F0502020204030204"/>
              <a:cs typeface="Calibri" panose="020F0502020204030204"/>
            </a:endParaRPr>
          </a:p>
          <a:p>
            <a:pPr marL="0" indent="0">
              <a:buNone/>
            </a:pPr>
            <a:r>
              <a:rPr lang="en-US" dirty="0">
                <a:solidFill>
                  <a:srgbClr val="000000"/>
                </a:solidFill>
                <a:latin typeface="Calibri" panose="020F0502020204030204"/>
                <a:cs typeface="Calibri" panose="020F0502020204030204"/>
                <a:hlinkClick r:id="rId3">
                  <a:extLst>
                    <a:ext uri="{A12FA001-AC4F-418D-AE19-62706E023703}">
                      <ahyp:hlinkClr xmlns:ahyp="http://schemas.microsoft.com/office/drawing/2018/hyperlinkcolor" val="tx"/>
                    </a:ext>
                  </a:extLst>
                </a:hlinkClick>
              </a:rPr>
              <a:t>Launch Sites Locations Analysis with Folium</a:t>
            </a:r>
            <a:endParaRPr lang="en-US">
              <a:solidFill>
                <a:srgbClr val="000000"/>
              </a:solidFill>
              <a:latin typeface="Calibri" panose="020F0502020204030204"/>
              <a:cs typeface="Calibri" panose="020F0502020204030204"/>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942" y="371028"/>
            <a:ext cx="8475589" cy="4204799"/>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Launch Sites Dropdown List: - </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dropdown list to enable Launch Site selection. Pie Chart showing Success Launches (All Sites/Certain Site): - </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pie chart to show the total successful launches count for all sites and the Success vs. Failed counts for the site, if a specific Launch Site was selected. Slider of Payload Mass Range: - </a:t>
            </a:r>
            <a:endParaRPr lang="en-US">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slider to select Payload range. Scatter Chart of Payload Mass vs. Success Rate for the different Booster Versions: - </a:t>
            </a:r>
            <a:endParaRPr lang="en-US">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scatter chart to show the correlation between Payload and Launch Success.</a:t>
            </a:r>
            <a:endParaRPr lang="en-US">
              <a:solidFill>
                <a:schemeClr val="accent3">
                  <a:lumMod val="25000"/>
                </a:schemeClr>
              </a:solidFill>
              <a:cs typeface="Calibr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Build a Dashboard Application with Plotly Dash</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2548" y="1561855"/>
            <a:ext cx="5437359" cy="271010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A7523502-3CFC-7A30-0598-D2F4C5746B80}"/>
              </a:ext>
            </a:extLst>
          </p:cNvPr>
          <p:cNvSpPr txBox="1"/>
          <p:nvPr/>
        </p:nvSpPr>
        <p:spPr>
          <a:xfrm>
            <a:off x="1390650" y="2076450"/>
            <a:ext cx="84201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Creating a NumPy array from the column “Class” in data </a:t>
            </a:r>
            <a:endParaRPr lang="en-US"/>
          </a:p>
          <a:p>
            <a:pPr marL="285750" indent="-285750">
              <a:buFont typeface="Arial"/>
              <a:buChar char="•"/>
            </a:pPr>
            <a:r>
              <a:rPr lang="en-US" dirty="0">
                <a:ea typeface="+mn-lt"/>
                <a:cs typeface="+mn-lt"/>
              </a:rPr>
              <a:t>Standardizing the data with </a:t>
            </a:r>
            <a:r>
              <a:rPr lang="en-US" err="1">
                <a:ea typeface="+mn-lt"/>
                <a:cs typeface="+mn-lt"/>
              </a:rPr>
              <a:t>StandardScaler</a:t>
            </a:r>
            <a:r>
              <a:rPr lang="en-US" dirty="0">
                <a:ea typeface="+mn-lt"/>
                <a:cs typeface="+mn-lt"/>
              </a:rPr>
              <a:t>, then fitting and transforming it </a:t>
            </a:r>
          </a:p>
          <a:p>
            <a:pPr marL="285750" indent="-285750">
              <a:buFont typeface="Arial"/>
              <a:buChar char="•"/>
            </a:pPr>
            <a:r>
              <a:rPr lang="en-US" dirty="0">
                <a:ea typeface="+mn-lt"/>
                <a:cs typeface="+mn-lt"/>
              </a:rPr>
              <a:t>Splitting the data into training and testing sets with </a:t>
            </a:r>
            <a:r>
              <a:rPr lang="en-US" err="1">
                <a:ea typeface="+mn-lt"/>
                <a:cs typeface="+mn-lt"/>
              </a:rPr>
              <a:t>train_test_split</a:t>
            </a:r>
            <a:r>
              <a:rPr lang="en-US" dirty="0">
                <a:ea typeface="+mn-lt"/>
                <a:cs typeface="+mn-lt"/>
              </a:rPr>
              <a:t> function </a:t>
            </a:r>
            <a:endParaRPr lang="en-US">
              <a:ea typeface="+mn-lt"/>
              <a:cs typeface="+mn-lt"/>
            </a:endParaRPr>
          </a:p>
          <a:p>
            <a:pPr marL="285750" indent="-285750">
              <a:buFont typeface="Arial"/>
              <a:buChar char="•"/>
            </a:pPr>
            <a:r>
              <a:rPr lang="en-US" dirty="0">
                <a:ea typeface="+mn-lt"/>
                <a:cs typeface="+mn-lt"/>
              </a:rPr>
              <a:t>Creating a </a:t>
            </a:r>
            <a:r>
              <a:rPr lang="en-US" err="1">
                <a:ea typeface="+mn-lt"/>
                <a:cs typeface="+mn-lt"/>
              </a:rPr>
              <a:t>GridSearchCV</a:t>
            </a:r>
            <a:r>
              <a:rPr lang="en-US" dirty="0">
                <a:ea typeface="+mn-lt"/>
                <a:cs typeface="+mn-lt"/>
              </a:rPr>
              <a:t> object with cv = 10 to find the best parameters </a:t>
            </a:r>
            <a:endParaRPr lang="en-US">
              <a:ea typeface="+mn-lt"/>
              <a:cs typeface="+mn-lt"/>
            </a:endParaRPr>
          </a:p>
          <a:p>
            <a:pPr marL="285750" indent="-285750">
              <a:buFont typeface="Arial"/>
              <a:buChar char="•"/>
            </a:pPr>
            <a:r>
              <a:rPr lang="en-US" dirty="0">
                <a:ea typeface="+mn-lt"/>
                <a:cs typeface="+mn-lt"/>
              </a:rPr>
              <a:t>Applying </a:t>
            </a:r>
            <a:r>
              <a:rPr lang="en-US" err="1">
                <a:ea typeface="+mn-lt"/>
                <a:cs typeface="+mn-lt"/>
              </a:rPr>
              <a:t>GridSearchCV</a:t>
            </a:r>
            <a:r>
              <a:rPr lang="en-US" dirty="0">
                <a:ea typeface="+mn-lt"/>
                <a:cs typeface="+mn-lt"/>
              </a:rPr>
              <a:t> on </a:t>
            </a:r>
            <a:r>
              <a:rPr lang="en-US" err="1">
                <a:ea typeface="+mn-lt"/>
                <a:cs typeface="+mn-lt"/>
              </a:rPr>
              <a:t>LogReg</a:t>
            </a:r>
            <a:r>
              <a:rPr lang="en-US" dirty="0">
                <a:ea typeface="+mn-lt"/>
                <a:cs typeface="+mn-lt"/>
              </a:rPr>
              <a:t>, SVM, Decision Tree, and KNN models </a:t>
            </a:r>
            <a:endParaRPr lang="en-US">
              <a:ea typeface="+mn-lt"/>
              <a:cs typeface="+mn-lt"/>
            </a:endParaRPr>
          </a:p>
          <a:p>
            <a:pPr marL="285750" indent="-285750">
              <a:buFont typeface="Arial"/>
              <a:buChar char="•"/>
            </a:pPr>
            <a:r>
              <a:rPr lang="en-US" dirty="0">
                <a:ea typeface="+mn-lt"/>
                <a:cs typeface="+mn-lt"/>
              </a:rPr>
              <a:t>Calculating the accuracy on the test data using the method .score() for all models Examining the confusion matrix for all models </a:t>
            </a:r>
            <a:endParaRPr lang="en-US">
              <a:ea typeface="+mn-lt"/>
              <a:cs typeface="+mn-lt"/>
            </a:endParaRPr>
          </a:p>
          <a:p>
            <a:pPr marL="285750" indent="-285750">
              <a:buFont typeface="Arial"/>
              <a:buChar char="•"/>
            </a:pPr>
            <a:r>
              <a:rPr lang="en-US" dirty="0">
                <a:ea typeface="+mn-lt"/>
                <a:cs typeface="+mn-lt"/>
              </a:rPr>
              <a:t>Finding the method performs best by examining the </a:t>
            </a:r>
            <a:r>
              <a:rPr lang="en-US" err="1">
                <a:ea typeface="+mn-lt"/>
                <a:cs typeface="+mn-lt"/>
              </a:rPr>
              <a:t>Jaccard_score</a:t>
            </a:r>
            <a:r>
              <a:rPr lang="en-US" dirty="0">
                <a:ea typeface="+mn-lt"/>
                <a:cs typeface="+mn-lt"/>
              </a:rPr>
              <a:t> and F1_score metrics</a:t>
            </a:r>
          </a:p>
          <a:p>
            <a:r>
              <a:rPr lang="en-US" dirty="0">
                <a:cs typeface="Calibri"/>
                <a:hlinkClick r:id="rId3"/>
              </a:rPr>
              <a:t>Machine Learning Prediction</a:t>
            </a: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9280" y="3376244"/>
            <a:ext cx="8543314" cy="1252052"/>
          </a:xfrm>
          <a:prstGeom prst="rect">
            <a:avLst/>
          </a:prstGeom>
        </p:spPr>
        <p:txBody>
          <a:bodyPr lIns="91440" tIns="45720" rIns="91440" bIns="45720" anchor="t">
            <a:normAutofit fontScale="55000" lnSpcReduction="20000"/>
          </a:bodyPr>
          <a:lstStyle/>
          <a:p>
            <a:pPr marL="0" indent="0">
              <a:lnSpc>
                <a:spcPct val="100000"/>
              </a:lnSpc>
              <a:spcBef>
                <a:spcPts val="1400"/>
              </a:spcBef>
              <a:buNone/>
            </a:pPr>
            <a:r>
              <a:rPr lang="en-US" sz="220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earliest flights all failed while </a:t>
            </a:r>
            <a:r>
              <a:rPr lang="en-US" sz="2200">
                <a:solidFill>
                  <a:schemeClr val="accent3">
                    <a:lumMod val="25000"/>
                  </a:schemeClr>
                </a:solidFill>
                <a:ea typeface="+mn-lt"/>
                <a:cs typeface="+mn-lt"/>
              </a:rPr>
              <a:t>the latest flights all succeeded.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CCAFS SLC 40 launch site has </a:t>
            </a:r>
            <a:r>
              <a:rPr lang="en-US" sz="2200">
                <a:solidFill>
                  <a:schemeClr val="accent3">
                    <a:lumMod val="25000"/>
                  </a:schemeClr>
                </a:solidFill>
                <a:ea typeface="+mn-lt"/>
                <a:cs typeface="+mn-lt"/>
              </a:rPr>
              <a:t>about a half of all launches.  VAFB </a:t>
            </a:r>
            <a:r>
              <a:rPr lang="en-US" sz="2200" dirty="0">
                <a:solidFill>
                  <a:schemeClr val="accent3">
                    <a:lumMod val="25000"/>
                  </a:schemeClr>
                </a:solidFill>
                <a:ea typeface="+mn-lt"/>
                <a:cs typeface="+mn-lt"/>
              </a:rPr>
              <a:t>SLC 4E and KSC LC 39A have higher success rates. </a:t>
            </a:r>
            <a:endParaRPr lang="en-US"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It </a:t>
            </a:r>
            <a:r>
              <a:rPr lang="en-US" sz="2200" dirty="0">
                <a:solidFill>
                  <a:schemeClr val="accent3">
                    <a:lumMod val="25000"/>
                  </a:schemeClr>
                </a:solidFill>
                <a:ea typeface="+mn-lt"/>
                <a:cs typeface="+mn-lt"/>
              </a:rPr>
              <a:t>can be assumed that each new launch has a higher rate of success.</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7EC574CC-55EC-9BD8-53A1-F38C500C2857}"/>
              </a:ext>
            </a:extLst>
          </p:cNvPr>
          <p:cNvPicPr>
            <a:picLocks noChangeAspect="1"/>
          </p:cNvPicPr>
          <p:nvPr/>
        </p:nvPicPr>
        <p:blipFill>
          <a:blip r:embed="rId3"/>
          <a:stretch>
            <a:fillRect/>
          </a:stretch>
        </p:blipFill>
        <p:spPr>
          <a:xfrm>
            <a:off x="997927" y="1630854"/>
            <a:ext cx="6096000" cy="11940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0164" y="1718065"/>
            <a:ext cx="4958008" cy="391905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Explanation: </a:t>
            </a:r>
            <a:endParaRPr lang="en-CA" sz="2200" dirty="0">
              <a:solidFill>
                <a:schemeClr val="accent3">
                  <a:lumMod val="25000"/>
                </a:schemeClr>
              </a:solidFill>
              <a:latin typeface="Calibri"/>
              <a:ea typeface="+mn-lt"/>
              <a:cs typeface="+mn-lt"/>
            </a:endParaRPr>
          </a:p>
          <a:p>
            <a:pPr>
              <a:lnSpc>
                <a:spcPct val="100000"/>
              </a:lnSpc>
              <a:spcBef>
                <a:spcPts val="1400"/>
              </a:spcBef>
            </a:pPr>
            <a:r>
              <a:rPr lang="en-CA" sz="2200" dirty="0">
                <a:solidFill>
                  <a:schemeClr val="accent3">
                    <a:lumMod val="25000"/>
                  </a:schemeClr>
                </a:solidFill>
                <a:ea typeface="+mn-lt"/>
                <a:cs typeface="+mn-lt"/>
              </a:rPr>
              <a:t>For every launch site the higher the payload mass, the higher the success rate. </a:t>
            </a:r>
            <a:endParaRPr lang="en-CA"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CA" sz="2200" dirty="0">
                <a:solidFill>
                  <a:schemeClr val="accent3">
                    <a:lumMod val="25000"/>
                  </a:schemeClr>
                </a:solidFill>
                <a:ea typeface="+mn-lt"/>
                <a:cs typeface="+mn-lt"/>
              </a:rPr>
              <a:t>Most of the </a:t>
            </a:r>
            <a:r>
              <a:rPr lang="en-CA" sz="2200">
                <a:solidFill>
                  <a:schemeClr val="accent3">
                    <a:lumMod val="25000"/>
                  </a:schemeClr>
                </a:solidFill>
                <a:ea typeface="+mn-lt"/>
                <a:cs typeface="+mn-lt"/>
              </a:rPr>
              <a:t>launches with payload mass over 7000 kg were successful. </a:t>
            </a:r>
            <a:endParaRPr lang="en-CA"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CA" sz="2200" dirty="0">
                <a:solidFill>
                  <a:schemeClr val="accent3">
                    <a:lumMod val="25000"/>
                  </a:schemeClr>
                </a:solidFill>
                <a:ea typeface="+mn-lt"/>
                <a:cs typeface="+mn-lt"/>
              </a:rPr>
              <a:t> KSC LC 39A has a 100% success rate for payload mass under 5500 kg too.</a:t>
            </a:r>
            <a:endParaRPr lang="en-CA"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with numbers and dots&#10;&#10;Description automatically generated">
            <a:extLst>
              <a:ext uri="{FF2B5EF4-FFF2-40B4-BE49-F238E27FC236}">
                <a16:creationId xmlns:a16="http://schemas.microsoft.com/office/drawing/2014/main" id="{782B5F66-696E-2939-E61E-C08FFB48D946}"/>
              </a:ext>
            </a:extLst>
          </p:cNvPr>
          <p:cNvPicPr>
            <a:picLocks noChangeAspect="1"/>
          </p:cNvPicPr>
          <p:nvPr/>
        </p:nvPicPr>
        <p:blipFill>
          <a:blip r:embed="rId3"/>
          <a:stretch>
            <a:fillRect/>
          </a:stretch>
        </p:blipFill>
        <p:spPr>
          <a:xfrm>
            <a:off x="5555762" y="1715932"/>
            <a:ext cx="6096000" cy="40298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Orbits with 100% success rate: - ES-L1, GEO, HEO, SSO</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Orbits with 0% success rate: - SO</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Orbits with success rate between 50% and 85%: - GTO, ISS, LEO, MEO, PO</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DE6378A9-AD23-F596-B009-24CA75D8BFD5}"/>
              </a:ext>
            </a:extLst>
          </p:cNvPr>
          <p:cNvPicPr>
            <a:picLocks noChangeAspect="1"/>
          </p:cNvPicPr>
          <p:nvPr/>
        </p:nvPicPr>
        <p:blipFill>
          <a:blip r:embed="rId3"/>
          <a:stretch>
            <a:fillRect/>
          </a:stretch>
        </p:blipFill>
        <p:spPr>
          <a:xfrm>
            <a:off x="5360377" y="1713582"/>
            <a:ext cx="6096000" cy="41000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In the LEO orbit the Success appears related to the number of flights; on the other hand, there seems to be no relationship between flight number when in GTO orbit</a:t>
            </a:r>
            <a:endParaRPr lang="en-US" dirty="0">
              <a:solidFill>
                <a:schemeClr val="accent3">
                  <a:lumMod val="25000"/>
                </a:schemeClr>
              </a:solidFill>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blue and orange dots&#10;&#10;Description automatically generated">
            <a:extLst>
              <a:ext uri="{FF2B5EF4-FFF2-40B4-BE49-F238E27FC236}">
                <a16:creationId xmlns:a16="http://schemas.microsoft.com/office/drawing/2014/main" id="{68C3DA2D-08C8-1DF9-F472-529D2B80C542}"/>
              </a:ext>
            </a:extLst>
          </p:cNvPr>
          <p:cNvPicPr>
            <a:picLocks noChangeAspect="1"/>
          </p:cNvPicPr>
          <p:nvPr/>
        </p:nvPicPr>
        <p:blipFill>
          <a:blip r:embed="rId3"/>
          <a:stretch>
            <a:fillRect/>
          </a:stretch>
        </p:blipFill>
        <p:spPr>
          <a:xfrm>
            <a:off x="5721068" y="1717431"/>
            <a:ext cx="5559256"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Explanation:  </a:t>
            </a: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a:solidFill>
                  <a:schemeClr val="accent3">
                    <a:lumMod val="25000"/>
                  </a:schemeClr>
                </a:solidFill>
                <a:ea typeface="+mn-lt"/>
                <a:cs typeface="+mn-lt"/>
              </a:rPr>
              <a:t>Heavy payloads have a negative influence on GTO orbits and positive on GTO and Polar LEO (ISS) orbits.</a:t>
            </a: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BF6738AC-1DAA-F13F-C602-3615E05502F6}"/>
              </a:ext>
            </a:extLst>
          </p:cNvPr>
          <p:cNvPicPr>
            <a:picLocks noChangeAspect="1"/>
          </p:cNvPicPr>
          <p:nvPr/>
        </p:nvPicPr>
        <p:blipFill>
          <a:blip r:embed="rId3"/>
          <a:stretch>
            <a:fillRect/>
          </a:stretch>
        </p:blipFill>
        <p:spPr>
          <a:xfrm>
            <a:off x="5707878" y="1754554"/>
            <a:ext cx="5663789"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The success rate since 2013 kept increasing till 2020.</a:t>
            </a:r>
            <a:endParaRPr lang="en-US" dirty="0">
              <a:solidFill>
                <a:schemeClr val="accent3">
                  <a:lumMod val="25000"/>
                </a:schemeClr>
              </a:solidFill>
              <a:cs typeface="Calibr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684958D1-B507-BF5C-93B3-28B6BE6C1133}"/>
              </a:ext>
            </a:extLst>
          </p:cNvPr>
          <p:cNvPicPr>
            <a:picLocks noChangeAspect="1"/>
          </p:cNvPicPr>
          <p:nvPr/>
        </p:nvPicPr>
        <p:blipFill>
          <a:blip r:embed="rId3"/>
          <a:stretch>
            <a:fillRect/>
          </a:stretch>
        </p:blipFill>
        <p:spPr>
          <a:xfrm>
            <a:off x="5368192" y="1719318"/>
            <a:ext cx="6096000" cy="37857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63A7BE16-C605-5E67-471F-8E8638DC1200}"/>
              </a:ext>
            </a:extLst>
          </p:cNvPr>
          <p:cNvPicPr>
            <a:picLocks noChangeAspect="1"/>
          </p:cNvPicPr>
          <p:nvPr/>
        </p:nvPicPr>
        <p:blipFill>
          <a:blip r:embed="rId3"/>
          <a:stretch>
            <a:fillRect/>
          </a:stretch>
        </p:blipFill>
        <p:spPr>
          <a:xfrm>
            <a:off x="2198810" y="1383934"/>
            <a:ext cx="7657611" cy="47739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2DBDCD4C-B86D-4280-CE56-0E1E2C1F4A2D}"/>
              </a:ext>
            </a:extLst>
          </p:cNvPr>
          <p:cNvPicPr>
            <a:picLocks noChangeAspect="1"/>
          </p:cNvPicPr>
          <p:nvPr/>
        </p:nvPicPr>
        <p:blipFill>
          <a:blip r:embed="rId3"/>
          <a:stretch>
            <a:fillRect/>
          </a:stretch>
        </p:blipFill>
        <p:spPr>
          <a:xfrm>
            <a:off x="1636590" y="1806819"/>
            <a:ext cx="8782050" cy="37719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 shot of a computer&#10;&#10;Description automatically generated">
            <a:extLst>
              <a:ext uri="{FF2B5EF4-FFF2-40B4-BE49-F238E27FC236}">
                <a16:creationId xmlns:a16="http://schemas.microsoft.com/office/drawing/2014/main" id="{2DC3E675-844A-506F-CFE8-D76A2E7978E9}"/>
              </a:ext>
            </a:extLst>
          </p:cNvPr>
          <p:cNvPicPr>
            <a:picLocks noChangeAspect="1"/>
          </p:cNvPicPr>
          <p:nvPr/>
        </p:nvPicPr>
        <p:blipFill>
          <a:blip r:embed="rId3"/>
          <a:stretch>
            <a:fillRect/>
          </a:stretch>
        </p:blipFill>
        <p:spPr>
          <a:xfrm>
            <a:off x="1795951" y="1818909"/>
            <a:ext cx="8922482" cy="32690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FF5EFB92-6F35-B467-9569-A9155F42264F}"/>
              </a:ext>
            </a:extLst>
          </p:cNvPr>
          <p:cNvPicPr>
            <a:picLocks noChangeAspect="1"/>
          </p:cNvPicPr>
          <p:nvPr/>
        </p:nvPicPr>
        <p:blipFill>
          <a:blip r:embed="rId3"/>
          <a:stretch>
            <a:fillRect/>
          </a:stretch>
        </p:blipFill>
        <p:spPr>
          <a:xfrm>
            <a:off x="1378438" y="2024307"/>
            <a:ext cx="8848969" cy="39426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5905F9DC-86EA-CD5C-2AA3-0140B8D15678}"/>
              </a:ext>
            </a:extLst>
          </p:cNvPr>
          <p:cNvPicPr>
            <a:picLocks noChangeAspect="1"/>
          </p:cNvPicPr>
          <p:nvPr/>
        </p:nvPicPr>
        <p:blipFill>
          <a:blip r:embed="rId3"/>
          <a:stretch>
            <a:fillRect/>
          </a:stretch>
        </p:blipFill>
        <p:spPr>
          <a:xfrm>
            <a:off x="1341682" y="1790456"/>
            <a:ext cx="9196021" cy="38437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 program&#10;&#10;Description automatically generated">
            <a:extLst>
              <a:ext uri="{FF2B5EF4-FFF2-40B4-BE49-F238E27FC236}">
                <a16:creationId xmlns:a16="http://schemas.microsoft.com/office/drawing/2014/main" id="{F8D92946-66B4-FFFC-7DAC-B4B83B09B15B}"/>
              </a:ext>
            </a:extLst>
          </p:cNvPr>
          <p:cNvPicPr>
            <a:picLocks noChangeAspect="1"/>
          </p:cNvPicPr>
          <p:nvPr/>
        </p:nvPicPr>
        <p:blipFill>
          <a:blip r:embed="rId3"/>
          <a:stretch>
            <a:fillRect/>
          </a:stretch>
        </p:blipFill>
        <p:spPr>
          <a:xfrm>
            <a:off x="1130422" y="1714500"/>
            <a:ext cx="9784617" cy="39272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8403" y="1393805"/>
            <a:ext cx="10516055" cy="463742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Summary of methodologies</a:t>
            </a:r>
            <a:endParaRPr lang="en-US" dirty="0">
              <a:solidFill>
                <a:schemeClr val="accent3">
                  <a:lumMod val="25000"/>
                </a:schemeClr>
              </a:solidFill>
            </a:endParaRPr>
          </a:p>
          <a:p>
            <a:pPr marL="342900" indent="-342900">
              <a:lnSpc>
                <a:spcPct val="100000"/>
              </a:lnSpc>
              <a:spcBef>
                <a:spcPts val="1400"/>
              </a:spcBef>
            </a:pPr>
            <a:r>
              <a:rPr lang="en-US" sz="1600" dirty="0">
                <a:solidFill>
                  <a:schemeClr val="accent3">
                    <a:lumMod val="25000"/>
                  </a:schemeClr>
                </a:solidFill>
                <a:latin typeface="Abadi"/>
              </a:rPr>
              <a:t>Data collection</a:t>
            </a:r>
          </a:p>
          <a:p>
            <a:pPr marL="342900" indent="-342900">
              <a:lnSpc>
                <a:spcPct val="100000"/>
              </a:lnSpc>
              <a:spcBef>
                <a:spcPts val="1400"/>
              </a:spcBef>
            </a:pPr>
            <a:r>
              <a:rPr lang="en-US" sz="1600" dirty="0">
                <a:solidFill>
                  <a:schemeClr val="accent3">
                    <a:lumMod val="25000"/>
                  </a:schemeClr>
                </a:solidFill>
                <a:latin typeface="Abadi"/>
              </a:rPr>
              <a:t>Data wrangling</a:t>
            </a:r>
          </a:p>
          <a:p>
            <a:pPr marL="342900" indent="-342900">
              <a:lnSpc>
                <a:spcPct val="100000"/>
              </a:lnSpc>
              <a:spcBef>
                <a:spcPts val="1400"/>
              </a:spcBef>
            </a:pPr>
            <a:r>
              <a:rPr lang="en-US" sz="1600" dirty="0">
                <a:solidFill>
                  <a:schemeClr val="accent3">
                    <a:lumMod val="25000"/>
                  </a:schemeClr>
                </a:solidFill>
                <a:latin typeface="Abadi"/>
              </a:rPr>
              <a:t>Exploratory Data Analysis with Data Visualization</a:t>
            </a:r>
          </a:p>
          <a:p>
            <a:pPr marL="342900" indent="-342900">
              <a:lnSpc>
                <a:spcPct val="100000"/>
              </a:lnSpc>
              <a:spcBef>
                <a:spcPts val="1400"/>
              </a:spcBef>
            </a:pPr>
            <a:r>
              <a:rPr lang="en-US" sz="1600" dirty="0">
                <a:solidFill>
                  <a:schemeClr val="accent3">
                    <a:lumMod val="25000"/>
                  </a:schemeClr>
                </a:solidFill>
                <a:latin typeface="Arial"/>
                <a:cs typeface="Arial"/>
              </a:rPr>
              <a:t>Exploratory Data Analysis with SQL </a:t>
            </a:r>
          </a:p>
          <a:p>
            <a:pPr marL="342900" indent="-342900">
              <a:lnSpc>
                <a:spcPct val="100000"/>
              </a:lnSpc>
              <a:spcBef>
                <a:spcPts val="1400"/>
              </a:spcBef>
            </a:pPr>
            <a:r>
              <a:rPr lang="en-US" sz="1600" dirty="0">
                <a:solidFill>
                  <a:schemeClr val="accent3">
                    <a:lumMod val="25000"/>
                  </a:schemeClr>
                </a:solidFill>
                <a:latin typeface="Abadi"/>
              </a:rPr>
              <a:t>Building an interactive map with Folium</a:t>
            </a:r>
          </a:p>
          <a:p>
            <a:pPr marL="342900" indent="-342900">
              <a:lnSpc>
                <a:spcPct val="100000"/>
              </a:lnSpc>
              <a:spcBef>
                <a:spcPts val="1400"/>
              </a:spcBef>
            </a:pPr>
            <a:r>
              <a:rPr lang="en-US" sz="1600" dirty="0">
                <a:solidFill>
                  <a:schemeClr val="accent3">
                    <a:lumMod val="25000"/>
                  </a:schemeClr>
                </a:solidFill>
                <a:latin typeface="Abadi"/>
              </a:rPr>
              <a:t>Building a Dashboard with </a:t>
            </a:r>
            <a:r>
              <a:rPr lang="en-US" sz="1600" err="1">
                <a:solidFill>
                  <a:schemeClr val="accent3">
                    <a:lumMod val="25000"/>
                  </a:schemeClr>
                </a:solidFill>
                <a:latin typeface="Abadi"/>
              </a:rPr>
              <a:t>Plotly</a:t>
            </a:r>
            <a:r>
              <a:rPr lang="en-US" sz="1600" dirty="0">
                <a:solidFill>
                  <a:schemeClr val="accent3">
                    <a:lumMod val="25000"/>
                  </a:schemeClr>
                </a:solidFill>
                <a:latin typeface="Abadi"/>
              </a:rPr>
              <a:t> Dash</a:t>
            </a:r>
          </a:p>
          <a:p>
            <a:pPr marL="342900" indent="-342900">
              <a:lnSpc>
                <a:spcPct val="100000"/>
              </a:lnSpc>
              <a:spcBef>
                <a:spcPts val="1400"/>
              </a:spcBef>
            </a:pPr>
            <a:r>
              <a:rPr lang="en-US" sz="1600" dirty="0">
                <a:solidFill>
                  <a:schemeClr val="accent3">
                    <a:lumMod val="25000"/>
                  </a:schemeClr>
                </a:solidFill>
                <a:latin typeface="Abadi"/>
              </a:rPr>
              <a:t>Machine Learning Methods</a:t>
            </a:r>
          </a:p>
          <a:p>
            <a:pPr marL="0" indent="0">
              <a:lnSpc>
                <a:spcPct val="100000"/>
              </a:lnSpc>
              <a:spcBef>
                <a:spcPts val="1400"/>
              </a:spcBef>
              <a:buNone/>
            </a:pPr>
            <a:r>
              <a:rPr lang="en-US" sz="2200" dirty="0">
                <a:solidFill>
                  <a:schemeClr val="accent3">
                    <a:lumMod val="25000"/>
                  </a:schemeClr>
                </a:solidFill>
                <a:latin typeface="Abadi"/>
              </a:rPr>
              <a:t>Summary of all results</a:t>
            </a:r>
          </a:p>
          <a:p>
            <a:pPr marL="342900" indent="-342900">
              <a:lnSpc>
                <a:spcPct val="100000"/>
              </a:lnSpc>
              <a:spcBef>
                <a:spcPts val="1400"/>
              </a:spcBef>
            </a:pPr>
            <a:r>
              <a:rPr lang="en-US" sz="2200" dirty="0">
                <a:solidFill>
                  <a:schemeClr val="accent3">
                    <a:lumMod val="25000"/>
                  </a:schemeClr>
                </a:solidFill>
                <a:latin typeface="Abadi"/>
              </a:rPr>
              <a:t>Exploratory Data Analysis results</a:t>
            </a:r>
          </a:p>
          <a:p>
            <a:pPr marL="342900" indent="-342900">
              <a:lnSpc>
                <a:spcPct val="100000"/>
              </a:lnSpc>
              <a:spcBef>
                <a:spcPts val="1400"/>
              </a:spcBef>
            </a:pPr>
            <a:r>
              <a:rPr lang="en-US" sz="2200" dirty="0">
                <a:solidFill>
                  <a:schemeClr val="accent3">
                    <a:lumMod val="25000"/>
                  </a:schemeClr>
                </a:solidFill>
                <a:latin typeface="Abadi"/>
              </a:rPr>
              <a:t>Interactive analytics</a:t>
            </a:r>
          </a:p>
          <a:p>
            <a:pPr marL="342900" indent="-342900">
              <a:lnSpc>
                <a:spcPct val="100000"/>
              </a:lnSpc>
              <a:spcBef>
                <a:spcPts val="1400"/>
              </a:spcBef>
            </a:pPr>
            <a:r>
              <a:rPr lang="en-US" sz="2200" dirty="0">
                <a:solidFill>
                  <a:schemeClr val="accent3">
                    <a:lumMod val="25000"/>
                  </a:schemeClr>
                </a:solidFill>
                <a:latin typeface="Abadi"/>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D7F22767-DC24-EB10-48F9-DBCC95F2345C}"/>
              </a:ext>
            </a:extLst>
          </p:cNvPr>
          <p:cNvPicPr>
            <a:picLocks noChangeAspect="1"/>
          </p:cNvPicPr>
          <p:nvPr/>
        </p:nvPicPr>
        <p:blipFill>
          <a:blip r:embed="rId3"/>
          <a:stretch>
            <a:fillRect/>
          </a:stretch>
        </p:blipFill>
        <p:spPr>
          <a:xfrm>
            <a:off x="2643188" y="1603375"/>
            <a:ext cx="7452701" cy="38466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 program&#10;&#10;Description automatically generated">
            <a:extLst>
              <a:ext uri="{FF2B5EF4-FFF2-40B4-BE49-F238E27FC236}">
                <a16:creationId xmlns:a16="http://schemas.microsoft.com/office/drawing/2014/main" id="{FA29D5A3-A23D-4FF1-3CF4-7F541F780EB4}"/>
              </a:ext>
            </a:extLst>
          </p:cNvPr>
          <p:cNvPicPr>
            <a:picLocks noChangeAspect="1"/>
          </p:cNvPicPr>
          <p:nvPr/>
        </p:nvPicPr>
        <p:blipFill>
          <a:blip r:embed="rId3"/>
          <a:stretch>
            <a:fillRect/>
          </a:stretch>
        </p:blipFill>
        <p:spPr>
          <a:xfrm>
            <a:off x="2419350" y="1485412"/>
            <a:ext cx="7353300" cy="46101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98DEC5F5-3EE0-FC86-BD52-7077F00C469B}"/>
              </a:ext>
            </a:extLst>
          </p:cNvPr>
          <p:cNvPicPr>
            <a:picLocks noChangeAspect="1"/>
          </p:cNvPicPr>
          <p:nvPr/>
        </p:nvPicPr>
        <p:blipFill>
          <a:blip r:embed="rId3"/>
          <a:stretch>
            <a:fillRect/>
          </a:stretch>
        </p:blipFill>
        <p:spPr>
          <a:xfrm>
            <a:off x="3949578" y="1402495"/>
            <a:ext cx="4146304" cy="52546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5124F101-E6E1-8872-479C-6D6FB8325803}"/>
              </a:ext>
            </a:extLst>
          </p:cNvPr>
          <p:cNvPicPr>
            <a:picLocks noChangeAspect="1"/>
          </p:cNvPicPr>
          <p:nvPr/>
        </p:nvPicPr>
        <p:blipFill>
          <a:blip r:embed="rId3"/>
          <a:stretch>
            <a:fillRect/>
          </a:stretch>
        </p:blipFill>
        <p:spPr>
          <a:xfrm>
            <a:off x="1800225" y="1541340"/>
            <a:ext cx="8591550" cy="44005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2420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All the launch sites are located close to the equator, since the earth moves father there.</a:t>
            </a:r>
          </a:p>
          <a:p>
            <a:pPr>
              <a:lnSpc>
                <a:spcPct val="100000"/>
              </a:lnSpc>
              <a:spcBef>
                <a:spcPts val="1400"/>
              </a:spcBef>
            </a:pPr>
            <a:r>
              <a:rPr lang="en-US" sz="2200" dirty="0">
                <a:solidFill>
                  <a:schemeClr val="accent3">
                    <a:lumMod val="25000"/>
                  </a:schemeClr>
                </a:solidFill>
                <a:latin typeface="Abadi"/>
              </a:rPr>
              <a:t>All the launch sites are close to the cost and away from big cities, to minimize the danger of a rocket exploding and damaging people and properties.</a:t>
            </a:r>
          </a:p>
          <a:p>
            <a:endParaRPr lang="en-US">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the global Map</a:t>
            </a:r>
          </a:p>
        </p:txBody>
      </p:sp>
      <p:pic>
        <p:nvPicPr>
          <p:cNvPr id="4" name="Picture 3" descr="A map of the united states&#10;&#10;Description automatically generated">
            <a:extLst>
              <a:ext uri="{FF2B5EF4-FFF2-40B4-BE49-F238E27FC236}">
                <a16:creationId xmlns:a16="http://schemas.microsoft.com/office/drawing/2014/main" id="{C0F48B09-C598-5B0A-FB97-BE6771E0D13C}"/>
              </a:ext>
            </a:extLst>
          </p:cNvPr>
          <p:cNvPicPr>
            <a:picLocks noChangeAspect="1"/>
          </p:cNvPicPr>
          <p:nvPr/>
        </p:nvPicPr>
        <p:blipFill>
          <a:blip r:embed="rId3"/>
          <a:stretch>
            <a:fillRect/>
          </a:stretch>
        </p:blipFill>
        <p:spPr>
          <a:xfrm>
            <a:off x="5579819" y="2445362"/>
            <a:ext cx="6141671" cy="25925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265051"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endParaRPr lang="en-US" dirty="0"/>
          </a:p>
        </p:txBody>
      </p:sp>
      <p:pic>
        <p:nvPicPr>
          <p:cNvPr id="2" name="Picture 1" descr="A map with points on it&#10;&#10;Description automatically generated">
            <a:extLst>
              <a:ext uri="{FF2B5EF4-FFF2-40B4-BE49-F238E27FC236}">
                <a16:creationId xmlns:a16="http://schemas.microsoft.com/office/drawing/2014/main" id="{9DEBF9A2-C069-42EE-EACF-04D6AF2DD23E}"/>
              </a:ext>
            </a:extLst>
          </p:cNvPr>
          <p:cNvPicPr>
            <a:picLocks noChangeAspect="1"/>
          </p:cNvPicPr>
          <p:nvPr/>
        </p:nvPicPr>
        <p:blipFill>
          <a:blip r:embed="rId3"/>
          <a:stretch>
            <a:fillRect/>
          </a:stretch>
        </p:blipFill>
        <p:spPr>
          <a:xfrm>
            <a:off x="7857025" y="2411535"/>
            <a:ext cx="2105025" cy="2171700"/>
          </a:xfrm>
          <a:prstGeom prst="rect">
            <a:avLst/>
          </a:prstGeom>
        </p:spPr>
      </p:pic>
      <p:sp>
        <p:nvSpPr>
          <p:cNvPr id="4" name="TextBox 3">
            <a:extLst>
              <a:ext uri="{FF2B5EF4-FFF2-40B4-BE49-F238E27FC236}">
                <a16:creationId xmlns:a16="http://schemas.microsoft.com/office/drawing/2014/main" id="{44BC9352-7AE8-D4EE-74C8-F5B19138FE64}"/>
              </a:ext>
            </a:extLst>
          </p:cNvPr>
          <p:cNvSpPr txBox="1"/>
          <p:nvPr/>
        </p:nvSpPr>
        <p:spPr>
          <a:xfrm>
            <a:off x="1452562" y="2143124"/>
            <a:ext cx="494933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Explanation: </a:t>
            </a:r>
          </a:p>
          <a:p>
            <a:r>
              <a:rPr lang="en-US" sz="2800" dirty="0">
                <a:ea typeface="+mn-lt"/>
                <a:cs typeface="+mn-lt"/>
              </a:rPr>
              <a:t>From the </a:t>
            </a:r>
            <a:r>
              <a:rPr lang="en-US" sz="2800" err="1">
                <a:ea typeface="+mn-lt"/>
                <a:cs typeface="+mn-lt"/>
              </a:rPr>
              <a:t>colour</a:t>
            </a:r>
            <a:r>
              <a:rPr lang="en-US" sz="2800" dirty="0">
                <a:ea typeface="+mn-lt"/>
                <a:cs typeface="+mn-lt"/>
              </a:rPr>
              <a:t>-labeled markers we should be able to easily identify which launch sites have relatively high success rates. </a:t>
            </a:r>
          </a:p>
          <a:p>
            <a:pPr marL="285750" indent="-285750">
              <a:buFont typeface="Wingdings"/>
              <a:buChar char="q"/>
            </a:pPr>
            <a:r>
              <a:rPr lang="en-US" sz="2800" dirty="0">
                <a:ea typeface="+mn-lt"/>
                <a:cs typeface="+mn-lt"/>
              </a:rPr>
              <a:t>Green Marker = Successful Launch </a:t>
            </a:r>
          </a:p>
          <a:p>
            <a:pPr marL="285750" indent="-285750">
              <a:buFont typeface="Wingdings"/>
              <a:buChar char="q"/>
            </a:pPr>
            <a:r>
              <a:rPr lang="en-US" sz="2800" dirty="0">
                <a:ea typeface="+mn-lt"/>
                <a:cs typeface="+mn-lt"/>
              </a:rPr>
              <a:t>Red Marker = Failed Launch</a:t>
            </a:r>
            <a:endParaRPr lang="en-US" sz="2800">
              <a:ea typeface="Calibri"/>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7395" y="4054841"/>
            <a:ext cx="8597827" cy="2106979"/>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Explanation: </a:t>
            </a:r>
          </a:p>
          <a:p>
            <a:pPr>
              <a:lnSpc>
                <a:spcPct val="100000"/>
              </a:lnSpc>
              <a:spcBef>
                <a:spcPts val="1400"/>
              </a:spcBef>
            </a:pPr>
            <a:r>
              <a:rPr lang="en-US" sz="2200">
                <a:solidFill>
                  <a:schemeClr val="accent3">
                    <a:lumMod val="25000"/>
                  </a:schemeClr>
                </a:solidFill>
                <a:ea typeface="Calibri"/>
                <a:cs typeface="Calibri"/>
              </a:rPr>
              <a:t>The distance from the closest city is 14.01 km</a:t>
            </a:r>
            <a:endParaRPr lang="en-US" sz="2200" dirty="0">
              <a:solidFill>
                <a:schemeClr val="accent3">
                  <a:lumMod val="25000"/>
                </a:schemeClr>
              </a:solidFill>
              <a:ea typeface="Calibri"/>
              <a:cs typeface="Calibri"/>
            </a:endParaRPr>
          </a:p>
          <a:p>
            <a:pPr>
              <a:lnSpc>
                <a:spcPct val="100000"/>
              </a:lnSpc>
              <a:spcBef>
                <a:spcPts val="1400"/>
              </a:spcBef>
            </a:pPr>
            <a:r>
              <a:rPr lang="en-US" sz="2200" dirty="0">
                <a:solidFill>
                  <a:schemeClr val="accent3">
                    <a:lumMod val="25000"/>
                  </a:schemeClr>
                </a:solidFill>
                <a:ea typeface="Calibri"/>
                <a:cs typeface="Calibri"/>
              </a:rPr>
              <a:t>From the closest highway is 1.29 km</a:t>
            </a:r>
          </a:p>
          <a:p>
            <a:pPr>
              <a:lnSpc>
                <a:spcPct val="100000"/>
              </a:lnSpc>
              <a:spcBef>
                <a:spcPts val="1400"/>
              </a:spcBef>
            </a:pPr>
            <a:r>
              <a:rPr lang="en-US" sz="2200" dirty="0">
                <a:solidFill>
                  <a:schemeClr val="accent3">
                    <a:lumMod val="25000"/>
                  </a:schemeClr>
                </a:solidFill>
                <a:ea typeface="Calibri"/>
                <a:cs typeface="Calibri"/>
              </a:rPr>
              <a:t>From the railway is 1.34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Distance from the launch site</a:t>
            </a:r>
            <a:endParaRPr lang="en-US" dirty="0"/>
          </a:p>
        </p:txBody>
      </p:sp>
      <p:pic>
        <p:nvPicPr>
          <p:cNvPr id="2" name="Picture 1" descr="A map with a blue line&#10;&#10;Description automatically generated">
            <a:extLst>
              <a:ext uri="{FF2B5EF4-FFF2-40B4-BE49-F238E27FC236}">
                <a16:creationId xmlns:a16="http://schemas.microsoft.com/office/drawing/2014/main" id="{1AD2D361-E1C5-0222-63C3-B9D93AA141AF}"/>
              </a:ext>
            </a:extLst>
          </p:cNvPr>
          <p:cNvPicPr>
            <a:picLocks noChangeAspect="1"/>
          </p:cNvPicPr>
          <p:nvPr/>
        </p:nvPicPr>
        <p:blipFill>
          <a:blip r:embed="rId3"/>
          <a:stretch>
            <a:fillRect/>
          </a:stretch>
        </p:blipFill>
        <p:spPr>
          <a:xfrm>
            <a:off x="1976438" y="1594949"/>
            <a:ext cx="8239125" cy="21050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890282" cy="439041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chart clearly shows that from all the sites, KSC LC-39A has the most successful launches.</a:t>
            </a:r>
            <a:endParaRPr lang="en-US" dirty="0">
              <a:solidFill>
                <a:schemeClr val="accent3">
                  <a:lumMod val="25000"/>
                </a:schemeClr>
              </a:solidFill>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all the Sites</a:t>
            </a:r>
          </a:p>
        </p:txBody>
      </p:sp>
      <p:pic>
        <p:nvPicPr>
          <p:cNvPr id="2" name="Picture 1" descr="A pie chart with different colored circles&#10;&#10;Description automatically generated">
            <a:extLst>
              <a:ext uri="{FF2B5EF4-FFF2-40B4-BE49-F238E27FC236}">
                <a16:creationId xmlns:a16="http://schemas.microsoft.com/office/drawing/2014/main" id="{733C56DA-8132-027E-48B8-1F1EBEF860AB}"/>
              </a:ext>
            </a:extLst>
          </p:cNvPr>
          <p:cNvPicPr>
            <a:picLocks noChangeAspect="1"/>
          </p:cNvPicPr>
          <p:nvPr/>
        </p:nvPicPr>
        <p:blipFill>
          <a:blip r:embed="rId3"/>
          <a:stretch>
            <a:fillRect/>
          </a:stretch>
        </p:blipFill>
        <p:spPr>
          <a:xfrm>
            <a:off x="5451719" y="1605573"/>
            <a:ext cx="6534638" cy="39985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1942"/>
            <a:ext cx="10271916" cy="42430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a:rPr>
              <a:t>Project background and context:</a:t>
            </a:r>
            <a:endParaRPr lang="en-US" sz="1800">
              <a:solidFill>
                <a:schemeClr val="accent3">
                  <a:lumMod val="25000"/>
                </a:schemeClr>
              </a:solidFill>
            </a:endParaRPr>
          </a:p>
          <a:p>
            <a:pPr marL="0" indent="0" algn="just">
              <a:spcBef>
                <a:spcPts val="1400"/>
              </a:spcBef>
              <a:buNone/>
            </a:pPr>
            <a:r>
              <a:rPr lang="en-US" sz="1800" dirty="0">
                <a:solidFill>
                  <a:schemeClr val="accent3">
                    <a:lumMod val="25000"/>
                  </a:schemeClr>
                </a:solidFill>
                <a:latin typeface="Abadi"/>
              </a:rPr>
              <a:t> SpaceX, founded by Elon Musk in 2002, is a leading aerospace manufacturer and space transport company known for its innovative approach to space exploration. With a focus on affordability and sustainability, SpaceX has revolutionized the industry with its Falcon rocket family and pioneering work in rocket reusability. Notable achievements include successful cargo and crew missions to the International Space Station using the Dragon spacecraft. SpaceX continues to push boundaries with projects like the Starship spacecraft, aiming to enable crewed missions to Mars and beyond.</a:t>
            </a:r>
          </a:p>
          <a:p>
            <a:pPr marL="0" indent="0" algn="just">
              <a:spcBef>
                <a:spcPts val="1400"/>
              </a:spcBef>
              <a:buNone/>
            </a:pPr>
            <a:endParaRPr lang="en-US" sz="1800" dirty="0">
              <a:solidFill>
                <a:schemeClr val="accent3">
                  <a:lumMod val="25000"/>
                </a:schemeClr>
              </a:solidFill>
              <a:latin typeface="Abadi"/>
            </a:endParaRPr>
          </a:p>
          <a:p>
            <a:pPr marL="0" indent="0">
              <a:spcBef>
                <a:spcPts val="1400"/>
              </a:spcBef>
              <a:buNone/>
            </a:pPr>
            <a:r>
              <a:rPr lang="en-US" sz="1800" dirty="0">
                <a:solidFill>
                  <a:schemeClr val="accent3">
                    <a:lumMod val="25000"/>
                  </a:schemeClr>
                </a:solidFill>
                <a:latin typeface="Abadi"/>
              </a:rPr>
              <a:t>Problems you want to find answers:</a:t>
            </a:r>
          </a:p>
          <a:p>
            <a:pPr>
              <a:spcBef>
                <a:spcPts val="1400"/>
              </a:spcBef>
            </a:pPr>
            <a:r>
              <a:rPr lang="en-US" sz="1800" dirty="0">
                <a:solidFill>
                  <a:schemeClr val="accent3">
                    <a:lumMod val="25000"/>
                  </a:schemeClr>
                </a:solidFill>
                <a:latin typeface="Abadi"/>
              </a:rPr>
              <a:t>Do different variables affect the success of first stage landing?</a:t>
            </a:r>
          </a:p>
          <a:p>
            <a:pPr>
              <a:spcBef>
                <a:spcPts val="1400"/>
              </a:spcBef>
            </a:pPr>
            <a:r>
              <a:rPr lang="en-US" sz="1800" dirty="0">
                <a:solidFill>
                  <a:schemeClr val="accent3">
                    <a:lumMod val="25000"/>
                  </a:schemeClr>
                </a:solidFill>
                <a:latin typeface="Abadi"/>
              </a:rPr>
              <a:t>Does the success rate increase over the years?</a:t>
            </a:r>
          </a:p>
          <a:p>
            <a:pPr>
              <a:spcBef>
                <a:spcPts val="1400"/>
              </a:spcBef>
            </a:pPr>
            <a:r>
              <a:rPr lang="en-US" sz="1800" dirty="0">
                <a:solidFill>
                  <a:schemeClr val="accent3">
                    <a:lumMod val="25000"/>
                  </a:schemeClr>
                </a:solidFill>
                <a:latin typeface="Abadi"/>
              </a:rPr>
              <a:t>What is the best method for binary classification?</a:t>
            </a:r>
          </a:p>
          <a:p>
            <a:pPr marL="0" indent="0">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3334" y="1825625"/>
            <a:ext cx="3449354" cy="440018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KSC LC-39A has the highest launch success rate (76.9%)</a:t>
            </a:r>
            <a:endParaRPr lang="en-US" dirty="0">
              <a:solidFill>
                <a:schemeClr val="accent3">
                  <a:lumMod val="25000"/>
                </a:schemeClr>
              </a:solidFill>
              <a:ea typeface="Calibri"/>
              <a:cs typeface="Calibr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 </a:t>
            </a:r>
            <a:endParaRPr lang="en-US" dirty="0"/>
          </a:p>
        </p:txBody>
      </p:sp>
      <p:pic>
        <p:nvPicPr>
          <p:cNvPr id="2" name="Picture 1" descr="A screenshot of a graph&#10;&#10;Description automatically generated">
            <a:extLst>
              <a:ext uri="{FF2B5EF4-FFF2-40B4-BE49-F238E27FC236}">
                <a16:creationId xmlns:a16="http://schemas.microsoft.com/office/drawing/2014/main" id="{73560C3A-FC73-2D58-F58D-3CAC9A897F1A}"/>
              </a:ext>
            </a:extLst>
          </p:cNvPr>
          <p:cNvPicPr>
            <a:picLocks noChangeAspect="1"/>
          </p:cNvPicPr>
          <p:nvPr/>
        </p:nvPicPr>
        <p:blipFill>
          <a:blip r:embed="rId3"/>
          <a:stretch>
            <a:fillRect/>
          </a:stretch>
        </p:blipFill>
        <p:spPr>
          <a:xfrm>
            <a:off x="4683980" y="1578831"/>
            <a:ext cx="7063887" cy="39543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20701"/>
            <a:ext cx="10697969" cy="80510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charts show that payloads between 2000 and 5500 kg have the highest success rate.</a:t>
            </a:r>
            <a:endParaRPr lang="en-US" dirty="0">
              <a:solidFill>
                <a:schemeClr val="accent3">
                  <a:lumMod val="25000"/>
                </a:schemeClr>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 </a:t>
            </a:r>
            <a:endParaRPr lang="en-US" dirty="0"/>
          </a:p>
        </p:txBody>
      </p:sp>
      <p:pic>
        <p:nvPicPr>
          <p:cNvPr id="2" name="Picture 1" descr="A screen shot of a graph&#10;&#10;Description automatically generated">
            <a:extLst>
              <a:ext uri="{FF2B5EF4-FFF2-40B4-BE49-F238E27FC236}">
                <a16:creationId xmlns:a16="http://schemas.microsoft.com/office/drawing/2014/main" id="{30339B73-CC7D-CA32-963D-4253E08F3073}"/>
              </a:ext>
            </a:extLst>
          </p:cNvPr>
          <p:cNvPicPr>
            <a:picLocks noChangeAspect="1"/>
          </p:cNvPicPr>
          <p:nvPr/>
        </p:nvPicPr>
        <p:blipFill>
          <a:blip r:embed="rId3"/>
          <a:stretch>
            <a:fillRect/>
          </a:stretch>
        </p:blipFill>
        <p:spPr>
          <a:xfrm>
            <a:off x="1031510" y="1466728"/>
            <a:ext cx="9708905" cy="3934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we can see the logistic regression method gives the best results.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blue rectangular bars&#10;&#10;Description automatically generated">
            <a:extLst>
              <a:ext uri="{FF2B5EF4-FFF2-40B4-BE49-F238E27FC236}">
                <a16:creationId xmlns:a16="http://schemas.microsoft.com/office/drawing/2014/main" id="{D8D48269-848D-2435-633B-ACEEA670D56C}"/>
              </a:ext>
            </a:extLst>
          </p:cNvPr>
          <p:cNvPicPr>
            <a:picLocks noChangeAspect="1"/>
          </p:cNvPicPr>
          <p:nvPr/>
        </p:nvPicPr>
        <p:blipFill>
          <a:blip r:embed="rId3"/>
          <a:stretch>
            <a:fillRect/>
          </a:stretch>
        </p:blipFill>
        <p:spPr>
          <a:xfrm>
            <a:off x="6508600" y="1584895"/>
            <a:ext cx="5150313" cy="4114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02166" y="2028092"/>
            <a:ext cx="3518730" cy="308866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a:t>
            </a:r>
            <a:endParaRPr lang="en-US" sz="2200" dirty="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Examining the confusion matrix, we see that logistic regression can distinguish between the different classes. We see that the major problem is false positives.</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CAABFCB4-6DFE-8DF6-F1C1-95613F5E504B}"/>
              </a:ext>
            </a:extLst>
          </p:cNvPr>
          <p:cNvPicPr>
            <a:picLocks noChangeAspect="1"/>
          </p:cNvPicPr>
          <p:nvPr/>
        </p:nvPicPr>
        <p:blipFill>
          <a:blip r:embed="rId3"/>
          <a:stretch>
            <a:fillRect/>
          </a:stretch>
        </p:blipFill>
        <p:spPr>
          <a:xfrm>
            <a:off x="6528477" y="1516510"/>
            <a:ext cx="4814225"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11675" y="65861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a:ea typeface="+mn-lt"/>
                <a:cs typeface="+mn-lt"/>
              </a:rPr>
              <a:t>Most of launch sites are in proximity to the Equator line and all the sites are in very close </a:t>
            </a:r>
            <a:r>
              <a:rPr lang="en-US" sz="2200">
                <a:solidFill>
                  <a:schemeClr val="accent3">
                    <a:lumMod val="25000"/>
                  </a:schemeClr>
                </a:solidFill>
                <a:latin typeface="Abadi"/>
                <a:ea typeface="+mn-lt"/>
                <a:cs typeface="+mn-lt"/>
              </a:rPr>
              <a:t>proximity to the coast.</a:t>
            </a:r>
          </a:p>
          <a:p>
            <a:pPr>
              <a:lnSpc>
                <a:spcPct val="100000"/>
              </a:lnSpc>
              <a:spcBef>
                <a:spcPts val="1400"/>
              </a:spcBef>
            </a:pPr>
            <a:r>
              <a:rPr lang="en-US" sz="2200" dirty="0">
                <a:solidFill>
                  <a:schemeClr val="accent3">
                    <a:lumMod val="25000"/>
                  </a:schemeClr>
                </a:solidFill>
                <a:latin typeface="Abadi"/>
                <a:ea typeface="+mn-lt"/>
                <a:cs typeface="+mn-lt"/>
              </a:rPr>
              <a:t>The success rate of launches increases over the years.</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KSC LC-39A has the highest success rate of the launches from all the sites.</a:t>
            </a:r>
            <a:endParaRPr lang="en-US">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86700" y="1341384"/>
            <a:ext cx="10593647" cy="492893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 combination of API requests from SpaceX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data and the missing values</a:t>
            </a:r>
          </a:p>
          <a:p>
            <a:pPr lvl="1">
              <a:lnSpc>
                <a:spcPct val="120000"/>
              </a:lnSpc>
              <a:spcBef>
                <a:spcPts val="1400"/>
              </a:spcBef>
            </a:pPr>
            <a:r>
              <a:rPr lang="en-US" sz="7600" dirty="0">
                <a:solidFill>
                  <a:schemeClr val="bg2">
                    <a:lumMod val="50000"/>
                  </a:schemeClr>
                </a:solidFill>
                <a:latin typeface="Abadi"/>
              </a:rPr>
              <a:t>Using One Hot Encoding to prepare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evaluating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6678" y="1645709"/>
            <a:ext cx="10878690" cy="4368434"/>
          </a:xfrm>
          <a:prstGeom prst="rect">
            <a:avLst/>
          </a:prstGeom>
        </p:spPr>
        <p:txBody>
          <a:bodyPr lIns="91440" tIns="45720" rIns="91440" bIns="45720" anchor="t"/>
          <a:lstStyle/>
          <a:p>
            <a:pPr marL="0" indent="0">
              <a:buNone/>
            </a:pPr>
            <a:r>
              <a:rPr lang="en-US" sz="2000" dirty="0">
                <a:solidFill>
                  <a:srgbClr val="000000"/>
                </a:solidFill>
                <a:ea typeface="+mn-lt"/>
                <a:cs typeface="+mn-lt"/>
              </a:rPr>
              <a:t>Data collection process involved a combination of API requests from SpaceX REST API and Web Scraping data from a table in SpaceX’s Wikipedia entry.</a:t>
            </a:r>
          </a:p>
          <a:p>
            <a:pPr marL="342900" indent="-342900"/>
            <a:r>
              <a:rPr lang="en-US" sz="2000" dirty="0">
                <a:ea typeface="+mn-lt"/>
                <a:cs typeface="+mn-lt"/>
              </a:rPr>
              <a:t>Data Columns are obtained by using SpaceX REST API: </a:t>
            </a:r>
            <a:r>
              <a:rPr lang="en-US" sz="2000" dirty="0" err="1">
                <a:ea typeface="+mn-lt"/>
                <a:cs typeface="+mn-lt"/>
              </a:rPr>
              <a:t>FlightNumber</a:t>
            </a:r>
            <a:r>
              <a:rPr lang="en-US" sz="2000" dirty="0">
                <a:ea typeface="+mn-lt"/>
                <a:cs typeface="+mn-lt"/>
              </a:rPr>
              <a:t>, Date, </a:t>
            </a:r>
            <a:r>
              <a:rPr lang="en-US" sz="2000" dirty="0" err="1">
                <a:ea typeface="+mn-lt"/>
                <a:cs typeface="+mn-lt"/>
              </a:rPr>
              <a:t>BoosterVersion</a:t>
            </a:r>
            <a:r>
              <a:rPr lang="en-US" sz="2000" dirty="0">
                <a:ea typeface="+mn-lt"/>
                <a:cs typeface="+mn-lt"/>
              </a:rPr>
              <a:t>, </a:t>
            </a:r>
            <a:r>
              <a:rPr lang="en-US" sz="2000" dirty="0" err="1">
                <a:ea typeface="+mn-lt"/>
                <a:cs typeface="+mn-lt"/>
              </a:rPr>
              <a:t>PayloadMass</a:t>
            </a:r>
            <a:r>
              <a:rPr lang="en-US" sz="2000" dirty="0">
                <a:ea typeface="+mn-lt"/>
                <a:cs typeface="+mn-lt"/>
              </a:rPr>
              <a:t>, Orbit, </a:t>
            </a:r>
            <a:r>
              <a:rPr lang="en-US" sz="2000" dirty="0" err="1">
                <a:ea typeface="+mn-lt"/>
                <a:cs typeface="+mn-lt"/>
              </a:rPr>
              <a:t>LaunchSite</a:t>
            </a:r>
            <a:r>
              <a:rPr lang="en-US" sz="2000" dirty="0">
                <a:ea typeface="+mn-lt"/>
                <a:cs typeface="+mn-lt"/>
              </a:rPr>
              <a:t>, Outcome, Flights, </a:t>
            </a:r>
            <a:r>
              <a:rPr lang="en-US" sz="2000" dirty="0" err="1">
                <a:ea typeface="+mn-lt"/>
                <a:cs typeface="+mn-lt"/>
              </a:rPr>
              <a:t>GridFins</a:t>
            </a:r>
            <a:r>
              <a:rPr lang="en-US" sz="2000" dirty="0">
                <a:ea typeface="+mn-lt"/>
                <a:cs typeface="+mn-lt"/>
              </a:rPr>
              <a:t>, Reused, Legs, </a:t>
            </a:r>
            <a:r>
              <a:rPr lang="en-US" sz="2000" dirty="0" err="1">
                <a:ea typeface="+mn-lt"/>
                <a:cs typeface="+mn-lt"/>
              </a:rPr>
              <a:t>LandingPad</a:t>
            </a:r>
            <a:r>
              <a:rPr lang="en-US" sz="2000" dirty="0">
                <a:ea typeface="+mn-lt"/>
                <a:cs typeface="+mn-lt"/>
              </a:rPr>
              <a:t>, Block, </a:t>
            </a:r>
            <a:r>
              <a:rPr lang="en-US" sz="2000" dirty="0" err="1">
                <a:ea typeface="+mn-lt"/>
                <a:cs typeface="+mn-lt"/>
              </a:rPr>
              <a:t>ReusedCount</a:t>
            </a:r>
            <a:r>
              <a:rPr lang="en-US" sz="2000" dirty="0">
                <a:ea typeface="+mn-lt"/>
                <a:cs typeface="+mn-lt"/>
              </a:rPr>
              <a:t>, Serial, Longitude, Latitude Data</a:t>
            </a:r>
            <a:endParaRPr lang="en-US" dirty="0">
              <a:ea typeface="+mn-lt"/>
              <a:cs typeface="+mn-lt"/>
            </a:endParaRPr>
          </a:p>
          <a:p>
            <a:pPr marL="342900" indent="-342900"/>
            <a:r>
              <a:rPr lang="en-US" sz="2000" dirty="0">
                <a:ea typeface="+mn-lt"/>
                <a:cs typeface="+mn-lt"/>
              </a:rPr>
              <a:t>Columns are obtained by using Wikipedia Web Scraping: Flight No., Launch site, Payload, PayloadMass, Orbit, Customer, Launch outcome, Version Booster, Booster landing, Date, Time</a:t>
            </a:r>
            <a:endParaRPr lang="en-US" dirty="0">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6756" y="1704616"/>
            <a:ext cx="5180013" cy="3673150"/>
          </a:xfrm>
          <a:prstGeom prst="rect">
            <a:avLst/>
          </a:prstGeom>
        </p:spPr>
        <p:txBody>
          <a:bodyPr vert="horz" lIns="91440" tIns="45720" rIns="91440" bIns="45720" rtlCol="0" anchor="t">
            <a:normAutofit/>
          </a:bodyPr>
          <a:lstStyle/>
          <a:p>
            <a:r>
              <a:rPr lang="en-US" sz="2000" dirty="0">
                <a:solidFill>
                  <a:srgbClr val="000000"/>
                </a:solidFill>
                <a:latin typeface="Calibri"/>
                <a:ea typeface="Calibri"/>
                <a:cs typeface="Calibri"/>
              </a:rPr>
              <a:t>The Data collection was achieved using the following:</a:t>
            </a:r>
          </a:p>
          <a:p>
            <a:pPr marL="514350" indent="-514350">
              <a:buAutoNum type="arabicPeriod"/>
            </a:pPr>
            <a:r>
              <a:rPr lang="en-US" sz="2000" dirty="0">
                <a:solidFill>
                  <a:srgbClr val="000000"/>
                </a:solidFill>
                <a:latin typeface="Calibri"/>
                <a:ea typeface="Calibri"/>
                <a:cs typeface="Calibri"/>
              </a:rPr>
              <a:t>Requesting the Data by SpaceX API </a:t>
            </a:r>
          </a:p>
          <a:p>
            <a:pPr marL="514350" indent="-514350">
              <a:buAutoNum type="arabicPeriod"/>
            </a:pPr>
            <a:r>
              <a:rPr lang="en-US" sz="2000" dirty="0">
                <a:solidFill>
                  <a:srgbClr val="000000"/>
                </a:solidFill>
                <a:latin typeface="Calibri"/>
                <a:ea typeface="Calibri"/>
                <a:cs typeface="Calibri"/>
              </a:rPr>
              <a:t>Normalizing the data</a:t>
            </a:r>
          </a:p>
          <a:p>
            <a:pPr marL="514350" indent="-514350">
              <a:buAutoNum type="arabicPeriod"/>
            </a:pPr>
            <a:r>
              <a:rPr lang="en-US" sz="2000" dirty="0">
                <a:solidFill>
                  <a:srgbClr val="000000"/>
                </a:solidFill>
                <a:latin typeface="Calibri"/>
                <a:ea typeface="Calibri"/>
                <a:cs typeface="Calibri"/>
              </a:rPr>
              <a:t>Turn the data to a dictionary</a:t>
            </a:r>
          </a:p>
          <a:p>
            <a:pPr marL="514350" indent="-514350">
              <a:buAutoNum type="arabicPeriod"/>
            </a:pPr>
            <a:r>
              <a:rPr lang="en-US" sz="2000" dirty="0">
                <a:solidFill>
                  <a:srgbClr val="000000"/>
                </a:solidFill>
                <a:latin typeface="Calibri"/>
                <a:ea typeface="Calibri"/>
                <a:cs typeface="Calibri"/>
              </a:rPr>
              <a:t>Create a </a:t>
            </a:r>
            <a:r>
              <a:rPr lang="en-US" sz="2000" dirty="0" err="1">
                <a:solidFill>
                  <a:srgbClr val="000000"/>
                </a:solidFill>
                <a:latin typeface="Calibri"/>
                <a:ea typeface="Calibri"/>
                <a:cs typeface="Calibri"/>
              </a:rPr>
              <a:t>Dataframe</a:t>
            </a:r>
            <a:endParaRPr lang="en-US" sz="2000">
              <a:solidFill>
                <a:srgbClr val="000000"/>
              </a:solidFill>
              <a:latin typeface="Calibri"/>
              <a:ea typeface="Calibri"/>
              <a:cs typeface="Calibri"/>
            </a:endParaRPr>
          </a:p>
          <a:p>
            <a:pPr marL="514350" indent="-514350">
              <a:buAutoNum type="arabicPeriod"/>
            </a:pPr>
            <a:r>
              <a:rPr lang="en-US" sz="2000" dirty="0">
                <a:solidFill>
                  <a:srgbClr val="000000"/>
                </a:solidFill>
                <a:latin typeface="Calibri"/>
                <a:ea typeface="Calibri"/>
                <a:cs typeface="Calibri"/>
              </a:rPr>
              <a:t>Filter the Data to include only Falcon 9 rockets</a:t>
            </a:r>
          </a:p>
          <a:p>
            <a:pPr marL="514350" indent="-514350">
              <a:buAutoNum type="arabicPeriod"/>
            </a:pPr>
            <a:r>
              <a:rPr lang="en-US" sz="2000" dirty="0">
                <a:solidFill>
                  <a:srgbClr val="000000"/>
                </a:solidFill>
                <a:latin typeface="Calibri"/>
                <a:ea typeface="Calibri"/>
                <a:cs typeface="Calibri"/>
              </a:rPr>
              <a:t>Replace the missing values using .mean() function</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C3F9564-914A-0759-6FEE-A7704BE71B11}"/>
              </a:ext>
            </a:extLst>
          </p:cNvPr>
          <p:cNvSpPr/>
          <p:nvPr/>
        </p:nvSpPr>
        <p:spPr>
          <a:xfrm>
            <a:off x="5465071" y="1420609"/>
            <a:ext cx="1669722"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Request data from SpaceX API</a:t>
            </a:r>
            <a:endParaRPr lang="en-US" dirty="0"/>
          </a:p>
        </p:txBody>
      </p:sp>
      <p:sp>
        <p:nvSpPr>
          <p:cNvPr id="8" name="Rectangle 1">
            <a:extLst>
              <a:ext uri="{FF2B5EF4-FFF2-40B4-BE49-F238E27FC236}">
                <a16:creationId xmlns:a16="http://schemas.microsoft.com/office/drawing/2014/main" id="{FB2C5A4F-7B7E-C021-82FA-284BAA5804F7}"/>
              </a:ext>
            </a:extLst>
          </p:cNvPr>
          <p:cNvSpPr/>
          <p:nvPr/>
        </p:nvSpPr>
        <p:spPr>
          <a:xfrm>
            <a:off x="7702224" y="1420609"/>
            <a:ext cx="1962800"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Decode using .</a:t>
            </a:r>
            <a:r>
              <a:rPr lang="en-US" dirty="0" err="1">
                <a:cs typeface="Calibri"/>
              </a:rPr>
              <a:t>json</a:t>
            </a:r>
            <a:r>
              <a:rPr lang="en-US" dirty="0">
                <a:cs typeface="Calibri"/>
              </a:rPr>
              <a:t>() and normalize using .</a:t>
            </a:r>
            <a:r>
              <a:rPr lang="en-US" dirty="0" err="1">
                <a:cs typeface="Calibri"/>
              </a:rPr>
              <a:t>json_normalize</a:t>
            </a:r>
            <a:r>
              <a:rPr lang="en-US" dirty="0">
                <a:cs typeface="Calibri"/>
              </a:rPr>
              <a:t>()</a:t>
            </a:r>
            <a:endParaRPr lang="en-US" dirty="0"/>
          </a:p>
        </p:txBody>
      </p:sp>
      <p:sp>
        <p:nvSpPr>
          <p:cNvPr id="9" name="Rectangle 1">
            <a:extLst>
              <a:ext uri="{FF2B5EF4-FFF2-40B4-BE49-F238E27FC236}">
                <a16:creationId xmlns:a16="http://schemas.microsoft.com/office/drawing/2014/main" id="{D0A1BF41-13D9-8390-264C-877F72FE6A8E}"/>
              </a:ext>
            </a:extLst>
          </p:cNvPr>
          <p:cNvSpPr/>
          <p:nvPr/>
        </p:nvSpPr>
        <p:spPr>
          <a:xfrm>
            <a:off x="10281301" y="1420608"/>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Construct the data into a dictionary</a:t>
            </a:r>
            <a:endParaRPr lang="en-US" dirty="0"/>
          </a:p>
        </p:txBody>
      </p:sp>
      <p:sp>
        <p:nvSpPr>
          <p:cNvPr id="10" name="Rectangle 1">
            <a:extLst>
              <a:ext uri="{FF2B5EF4-FFF2-40B4-BE49-F238E27FC236}">
                <a16:creationId xmlns:a16="http://schemas.microsoft.com/office/drawing/2014/main" id="{E688C5E2-5A2D-68FF-B9A0-D5092BA526E6}"/>
              </a:ext>
            </a:extLst>
          </p:cNvPr>
          <p:cNvSpPr/>
          <p:nvPr/>
        </p:nvSpPr>
        <p:spPr>
          <a:xfrm>
            <a:off x="10281299" y="3657762"/>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Create a </a:t>
            </a:r>
            <a:r>
              <a:rPr lang="en-US" dirty="0" err="1">
                <a:cs typeface="Calibri"/>
              </a:rPr>
              <a:t>Dataframe</a:t>
            </a:r>
            <a:endParaRPr lang="en-US" dirty="0" err="1"/>
          </a:p>
        </p:txBody>
      </p:sp>
      <p:sp>
        <p:nvSpPr>
          <p:cNvPr id="11" name="Rectangle 1">
            <a:extLst>
              <a:ext uri="{FF2B5EF4-FFF2-40B4-BE49-F238E27FC236}">
                <a16:creationId xmlns:a16="http://schemas.microsoft.com/office/drawing/2014/main" id="{5A3023D2-0EC1-4768-48DF-053FF53747D7}"/>
              </a:ext>
            </a:extLst>
          </p:cNvPr>
          <p:cNvSpPr/>
          <p:nvPr/>
        </p:nvSpPr>
        <p:spPr>
          <a:xfrm>
            <a:off x="7926915" y="3657763"/>
            <a:ext cx="1738108"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Filter out all the other launches except Falcon 9</a:t>
            </a:r>
            <a:endParaRPr lang="en-US" dirty="0"/>
          </a:p>
        </p:txBody>
      </p:sp>
      <p:sp>
        <p:nvSpPr>
          <p:cNvPr id="12" name="Rectangle 1">
            <a:extLst>
              <a:ext uri="{FF2B5EF4-FFF2-40B4-BE49-F238E27FC236}">
                <a16:creationId xmlns:a16="http://schemas.microsoft.com/office/drawing/2014/main" id="{4417832A-F5D7-4B6B-B4B8-4FAFB86EA0BA}"/>
              </a:ext>
            </a:extLst>
          </p:cNvPr>
          <p:cNvSpPr/>
          <p:nvPr/>
        </p:nvSpPr>
        <p:spPr>
          <a:xfrm>
            <a:off x="5406454" y="3433070"/>
            <a:ext cx="1992107" cy="17438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Replace missing values of the Payload Mass Column with the mean value using .mean()</a:t>
            </a:r>
          </a:p>
        </p:txBody>
      </p:sp>
      <p:sp>
        <p:nvSpPr>
          <p:cNvPr id="13" name="Rectangle 1">
            <a:extLst>
              <a:ext uri="{FF2B5EF4-FFF2-40B4-BE49-F238E27FC236}">
                <a16:creationId xmlns:a16="http://schemas.microsoft.com/office/drawing/2014/main" id="{76FACCF2-EA4D-A693-7C82-FCA2312535D0}"/>
              </a:ext>
            </a:extLst>
          </p:cNvPr>
          <p:cNvSpPr/>
          <p:nvPr/>
        </p:nvSpPr>
        <p:spPr>
          <a:xfrm>
            <a:off x="5631146" y="5582301"/>
            <a:ext cx="1542723" cy="1138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Export the data to a CSV file</a:t>
            </a:r>
            <a:endParaRPr lang="en-US" dirty="0"/>
          </a:p>
        </p:txBody>
      </p:sp>
      <p:sp>
        <p:nvSpPr>
          <p:cNvPr id="15" name="Arrow: Right 14">
            <a:extLst>
              <a:ext uri="{FF2B5EF4-FFF2-40B4-BE49-F238E27FC236}">
                <a16:creationId xmlns:a16="http://schemas.microsoft.com/office/drawing/2014/main" id="{198387F8-5F12-9641-A9A2-0881F991C709}"/>
              </a:ext>
            </a:extLst>
          </p:cNvPr>
          <p:cNvSpPr/>
          <p:nvPr/>
        </p:nvSpPr>
        <p:spPr>
          <a:xfrm>
            <a:off x="7164916" y="203199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27E548-0B1E-30A0-1153-BD27AC2682C1}"/>
              </a:ext>
            </a:extLst>
          </p:cNvPr>
          <p:cNvSpPr/>
          <p:nvPr/>
        </p:nvSpPr>
        <p:spPr>
          <a:xfrm>
            <a:off x="9714685" y="1992922"/>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D5E34C5-A887-9AE4-2A63-3168C4AC81DD}"/>
              </a:ext>
            </a:extLst>
          </p:cNvPr>
          <p:cNvSpPr/>
          <p:nvPr/>
        </p:nvSpPr>
        <p:spPr>
          <a:xfrm rot="10800000">
            <a:off x="9714684" y="4230075"/>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3C5650F-FCFE-0D0F-7419-F0DA779105DF}"/>
              </a:ext>
            </a:extLst>
          </p:cNvPr>
          <p:cNvSpPr/>
          <p:nvPr/>
        </p:nvSpPr>
        <p:spPr>
          <a:xfrm rot="10800000">
            <a:off x="7399376" y="417145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7EC9B6E-9B5F-FB5D-0B67-8607D3A130C6}"/>
              </a:ext>
            </a:extLst>
          </p:cNvPr>
          <p:cNvSpPr/>
          <p:nvPr/>
        </p:nvSpPr>
        <p:spPr>
          <a:xfrm rot="5400000">
            <a:off x="6256375" y="5255844"/>
            <a:ext cx="351692" cy="2833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3BE62F-EFA4-C865-4337-FD44BE8E9B25}"/>
              </a:ext>
            </a:extLst>
          </p:cNvPr>
          <p:cNvSpPr txBox="1"/>
          <p:nvPr/>
        </p:nvSpPr>
        <p:spPr>
          <a:xfrm>
            <a:off x="838200" y="5829299"/>
            <a:ext cx="3409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Data Collection API</a:t>
            </a: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7AAF858E-2985-523F-9D62-90E712950AC9}"/>
              </a:ext>
            </a:extLst>
          </p:cNvPr>
          <p:cNvSpPr txBox="1">
            <a:spLocks/>
          </p:cNvSpPr>
          <p:nvPr/>
        </p:nvSpPr>
        <p:spPr>
          <a:xfrm>
            <a:off x="456756" y="1704616"/>
            <a:ext cx="5180013" cy="36731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Calibri"/>
                <a:ea typeface="Calibri"/>
                <a:cs typeface="Calibri"/>
              </a:rPr>
              <a:t>The Data collection was achieved using the following:</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Requesting the Data from Wikipedia </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Create a </a:t>
            </a:r>
            <a:r>
              <a:rPr lang="en-US" sz="2000" dirty="0" err="1">
                <a:solidFill>
                  <a:srgbClr val="000000"/>
                </a:solidFill>
                <a:latin typeface="Calibri"/>
                <a:ea typeface="Calibri"/>
                <a:cs typeface="Calibri"/>
              </a:rPr>
              <a:t>BeautifulSoup</a:t>
            </a:r>
            <a:r>
              <a:rPr lang="en-US" sz="2000" dirty="0">
                <a:solidFill>
                  <a:srgbClr val="000000"/>
                </a:solidFill>
                <a:latin typeface="Calibri"/>
                <a:ea typeface="Calibri"/>
                <a:cs typeface="Calibri"/>
              </a:rPr>
              <a:t> object</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Extract column names</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Collect the data by parsing HTML tables</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Turn into a dictionary</a:t>
            </a:r>
          </a:p>
          <a:p>
            <a:pPr marL="514350" indent="-514350">
              <a:buFont typeface="Arial" panose="020B0604020202020204" pitchFamily="34" charset="0"/>
              <a:buAutoNum type="arabicPeriod"/>
            </a:pPr>
            <a:r>
              <a:rPr lang="en-US" sz="2000" dirty="0">
                <a:cs typeface="Calibri"/>
              </a:rPr>
              <a:t>Create a </a:t>
            </a:r>
            <a:r>
              <a:rPr lang="en-US" sz="2000" dirty="0" err="1">
                <a:cs typeface="Calibri"/>
              </a:rPr>
              <a:t>Dataframe</a:t>
            </a:r>
          </a:p>
        </p:txBody>
      </p:sp>
      <p:sp>
        <p:nvSpPr>
          <p:cNvPr id="9" name="Rectangle 1">
            <a:extLst>
              <a:ext uri="{FF2B5EF4-FFF2-40B4-BE49-F238E27FC236}">
                <a16:creationId xmlns:a16="http://schemas.microsoft.com/office/drawing/2014/main" id="{8C3BB991-E4C5-7831-F33F-9FFA7E2CDAB9}"/>
              </a:ext>
            </a:extLst>
          </p:cNvPr>
          <p:cNvSpPr/>
          <p:nvPr/>
        </p:nvSpPr>
        <p:spPr>
          <a:xfrm>
            <a:off x="5465071" y="1420609"/>
            <a:ext cx="1669722"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Requesting Falcon 9 launch data from Wikipedia</a:t>
            </a:r>
            <a:endParaRPr lang="en-US" dirty="0"/>
          </a:p>
        </p:txBody>
      </p:sp>
      <p:sp>
        <p:nvSpPr>
          <p:cNvPr id="12" name="Rectangle 1">
            <a:extLst>
              <a:ext uri="{FF2B5EF4-FFF2-40B4-BE49-F238E27FC236}">
                <a16:creationId xmlns:a16="http://schemas.microsoft.com/office/drawing/2014/main" id="{0F984672-BD38-68A9-4C5F-34E155894E96}"/>
              </a:ext>
            </a:extLst>
          </p:cNvPr>
          <p:cNvSpPr/>
          <p:nvPr/>
        </p:nvSpPr>
        <p:spPr>
          <a:xfrm>
            <a:off x="7702224" y="1420609"/>
            <a:ext cx="1962800"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Creating a </a:t>
            </a:r>
            <a:r>
              <a:rPr lang="en-US" dirty="0" err="1">
                <a:ea typeface="+mn-lt"/>
                <a:cs typeface="+mn-lt"/>
              </a:rPr>
              <a:t>BeautifulSoup</a:t>
            </a:r>
            <a:r>
              <a:rPr lang="en-US" dirty="0">
                <a:ea typeface="+mn-lt"/>
                <a:cs typeface="+mn-lt"/>
              </a:rPr>
              <a:t> object from the HTML response</a:t>
            </a:r>
            <a:endParaRPr lang="en-US" dirty="0"/>
          </a:p>
        </p:txBody>
      </p:sp>
      <p:sp>
        <p:nvSpPr>
          <p:cNvPr id="14" name="Rectangle 1">
            <a:extLst>
              <a:ext uri="{FF2B5EF4-FFF2-40B4-BE49-F238E27FC236}">
                <a16:creationId xmlns:a16="http://schemas.microsoft.com/office/drawing/2014/main" id="{0137002C-68C9-921C-6D90-AAC87059265C}"/>
              </a:ext>
            </a:extLst>
          </p:cNvPr>
          <p:cNvSpPr/>
          <p:nvPr/>
        </p:nvSpPr>
        <p:spPr>
          <a:xfrm>
            <a:off x="10281301" y="1420608"/>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Extracting all column names from the HTML table header</a:t>
            </a:r>
            <a:endParaRPr lang="en-US" dirty="0"/>
          </a:p>
        </p:txBody>
      </p:sp>
      <p:sp>
        <p:nvSpPr>
          <p:cNvPr id="16" name="Rectangle 1">
            <a:extLst>
              <a:ext uri="{FF2B5EF4-FFF2-40B4-BE49-F238E27FC236}">
                <a16:creationId xmlns:a16="http://schemas.microsoft.com/office/drawing/2014/main" id="{39B19407-8FBC-CA3F-83CB-9020928A0309}"/>
              </a:ext>
            </a:extLst>
          </p:cNvPr>
          <p:cNvSpPr/>
          <p:nvPr/>
        </p:nvSpPr>
        <p:spPr>
          <a:xfrm>
            <a:off x="10281299" y="3657762"/>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Collecting the data by parsing HTML tables</a:t>
            </a:r>
            <a:endParaRPr lang="en-US" dirty="0"/>
          </a:p>
        </p:txBody>
      </p:sp>
      <p:sp>
        <p:nvSpPr>
          <p:cNvPr id="18" name="Rectangle 1">
            <a:extLst>
              <a:ext uri="{FF2B5EF4-FFF2-40B4-BE49-F238E27FC236}">
                <a16:creationId xmlns:a16="http://schemas.microsoft.com/office/drawing/2014/main" id="{214171E3-3514-C6CC-C858-4492545FC3DD}"/>
              </a:ext>
            </a:extLst>
          </p:cNvPr>
          <p:cNvSpPr/>
          <p:nvPr/>
        </p:nvSpPr>
        <p:spPr>
          <a:xfrm>
            <a:off x="7926915" y="3657763"/>
            <a:ext cx="1738108"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Constructing data we have obtained into a dictionary</a:t>
            </a:r>
            <a:endParaRPr lang="en-US" dirty="0"/>
          </a:p>
        </p:txBody>
      </p:sp>
      <p:sp>
        <p:nvSpPr>
          <p:cNvPr id="20" name="Rectangle 1">
            <a:extLst>
              <a:ext uri="{FF2B5EF4-FFF2-40B4-BE49-F238E27FC236}">
                <a16:creationId xmlns:a16="http://schemas.microsoft.com/office/drawing/2014/main" id="{0451A3A9-2682-250F-3D01-6F1E0DC970D6}"/>
              </a:ext>
            </a:extLst>
          </p:cNvPr>
          <p:cNvSpPr/>
          <p:nvPr/>
        </p:nvSpPr>
        <p:spPr>
          <a:xfrm>
            <a:off x="5406454" y="3433070"/>
            <a:ext cx="1992107" cy="17438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Creating a </a:t>
            </a:r>
            <a:r>
              <a:rPr lang="en-US" dirty="0" err="1">
                <a:ea typeface="+mn-lt"/>
                <a:cs typeface="+mn-lt"/>
              </a:rPr>
              <a:t>dataframe</a:t>
            </a:r>
            <a:r>
              <a:rPr lang="en-US" dirty="0">
                <a:ea typeface="+mn-lt"/>
                <a:cs typeface="+mn-lt"/>
              </a:rPr>
              <a:t> from the dictionary</a:t>
            </a:r>
            <a:endParaRPr lang="en-US" dirty="0"/>
          </a:p>
        </p:txBody>
      </p:sp>
      <p:sp>
        <p:nvSpPr>
          <p:cNvPr id="22" name="Rectangle 1">
            <a:extLst>
              <a:ext uri="{FF2B5EF4-FFF2-40B4-BE49-F238E27FC236}">
                <a16:creationId xmlns:a16="http://schemas.microsoft.com/office/drawing/2014/main" id="{EC2431EC-0696-FB58-B728-CCA9CBE8A59A}"/>
              </a:ext>
            </a:extLst>
          </p:cNvPr>
          <p:cNvSpPr/>
          <p:nvPr/>
        </p:nvSpPr>
        <p:spPr>
          <a:xfrm>
            <a:off x="5631146" y="5582301"/>
            <a:ext cx="1542723" cy="1138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Export the data to a CSV file</a:t>
            </a:r>
            <a:endParaRPr lang="en-US" dirty="0"/>
          </a:p>
        </p:txBody>
      </p:sp>
      <p:sp>
        <p:nvSpPr>
          <p:cNvPr id="24" name="Arrow: Right 23">
            <a:extLst>
              <a:ext uri="{FF2B5EF4-FFF2-40B4-BE49-F238E27FC236}">
                <a16:creationId xmlns:a16="http://schemas.microsoft.com/office/drawing/2014/main" id="{9A9D2CB9-5F2E-CA0C-F3FA-EB6131C01541}"/>
              </a:ext>
            </a:extLst>
          </p:cNvPr>
          <p:cNvSpPr/>
          <p:nvPr/>
        </p:nvSpPr>
        <p:spPr>
          <a:xfrm>
            <a:off x="7164916" y="203199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DEB4CFF3-FCDE-97F1-FE87-BD05B2B85C36}"/>
              </a:ext>
            </a:extLst>
          </p:cNvPr>
          <p:cNvSpPr/>
          <p:nvPr/>
        </p:nvSpPr>
        <p:spPr>
          <a:xfrm>
            <a:off x="9714685" y="1992922"/>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07D6CB0-0B12-5BB8-06BA-724BD2E3FA69}"/>
              </a:ext>
            </a:extLst>
          </p:cNvPr>
          <p:cNvSpPr/>
          <p:nvPr/>
        </p:nvSpPr>
        <p:spPr>
          <a:xfrm rot="10800000">
            <a:off x="9714684" y="4230075"/>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E0FA813-92C4-35F9-E157-FE11FFEAA16D}"/>
              </a:ext>
            </a:extLst>
          </p:cNvPr>
          <p:cNvSpPr/>
          <p:nvPr/>
        </p:nvSpPr>
        <p:spPr>
          <a:xfrm rot="10800000">
            <a:off x="7399376" y="417145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8097C1E-A04D-1F73-18EC-F64FC5B5E6F5}"/>
              </a:ext>
            </a:extLst>
          </p:cNvPr>
          <p:cNvSpPr/>
          <p:nvPr/>
        </p:nvSpPr>
        <p:spPr>
          <a:xfrm rot="5400000">
            <a:off x="6256375" y="5255844"/>
            <a:ext cx="351692" cy="2833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B034CD4-060A-94F4-F4E7-977177C9DAE8}"/>
              </a:ext>
            </a:extLst>
          </p:cNvPr>
          <p:cNvSpPr txBox="1"/>
          <p:nvPr/>
        </p:nvSpPr>
        <p:spPr>
          <a:xfrm>
            <a:off x="1085850" y="5619749"/>
            <a:ext cx="2609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url Data Collection with Web Scraping</a:t>
            </a: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866</cp:revision>
  <dcterms:created xsi:type="dcterms:W3CDTF">2021-04-29T18:58:34Z</dcterms:created>
  <dcterms:modified xsi:type="dcterms:W3CDTF">2024-03-18T18:41:56Z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